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sldIdLst>
    <p:sldId id="256" r:id="rId2"/>
    <p:sldId id="259" r:id="rId3"/>
    <p:sldId id="296" r:id="rId4"/>
    <p:sldId id="378" r:id="rId5"/>
    <p:sldId id="305" r:id="rId6"/>
    <p:sldId id="331" r:id="rId7"/>
    <p:sldId id="330" r:id="rId8"/>
    <p:sldId id="332" r:id="rId9"/>
    <p:sldId id="261" r:id="rId10"/>
    <p:sldId id="379" r:id="rId11"/>
    <p:sldId id="344" r:id="rId12"/>
    <p:sldId id="375" r:id="rId13"/>
    <p:sldId id="376" r:id="rId14"/>
    <p:sldId id="380" r:id="rId15"/>
    <p:sldId id="382" r:id="rId16"/>
    <p:sldId id="383" r:id="rId17"/>
    <p:sldId id="384" r:id="rId18"/>
    <p:sldId id="348" r:id="rId19"/>
    <p:sldId id="350" r:id="rId20"/>
    <p:sldId id="306" r:id="rId21"/>
    <p:sldId id="386" r:id="rId22"/>
    <p:sldId id="385" r:id="rId23"/>
    <p:sldId id="389" r:id="rId24"/>
    <p:sldId id="388" r:id="rId25"/>
    <p:sldId id="359" r:id="rId26"/>
    <p:sldId id="387" r:id="rId27"/>
    <p:sldId id="381" r:id="rId28"/>
    <p:sldId id="377" r:id="rId29"/>
    <p:sldId id="372" r:id="rId30"/>
    <p:sldId id="373" r:id="rId31"/>
    <p:sldId id="340" r:id="rId32"/>
    <p:sldId id="347" r:id="rId33"/>
    <p:sldId id="361" r:id="rId34"/>
    <p:sldId id="341" r:id="rId35"/>
    <p:sldId id="352" r:id="rId36"/>
    <p:sldId id="355" r:id="rId37"/>
    <p:sldId id="370" r:id="rId38"/>
    <p:sldId id="356" r:id="rId39"/>
    <p:sldId id="345" r:id="rId40"/>
    <p:sldId id="371" r:id="rId41"/>
    <p:sldId id="351" r:id="rId42"/>
    <p:sldId id="303" r:id="rId43"/>
    <p:sldId id="353" r:id="rId44"/>
    <p:sldId id="354" r:id="rId45"/>
    <p:sldId id="328"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78"/>
            <p14:sldId id="305"/>
            <p14:sldId id="331"/>
            <p14:sldId id="330"/>
            <p14:sldId id="332"/>
            <p14:sldId id="261"/>
            <p14:sldId id="379"/>
            <p14:sldId id="344"/>
            <p14:sldId id="375"/>
            <p14:sldId id="376"/>
            <p14:sldId id="380"/>
            <p14:sldId id="382"/>
            <p14:sldId id="383"/>
            <p14:sldId id="384"/>
            <p14:sldId id="348"/>
            <p14:sldId id="350"/>
            <p14:sldId id="306"/>
            <p14:sldId id="386"/>
            <p14:sldId id="385"/>
            <p14:sldId id="389"/>
            <p14:sldId id="388"/>
            <p14:sldId id="359"/>
            <p14:sldId id="387"/>
            <p14:sldId id="381"/>
            <p14:sldId id="377"/>
            <p14:sldId id="372"/>
            <p14:sldId id="373"/>
            <p14:sldId id="340"/>
            <p14:sldId id="347"/>
            <p14:sldId id="361"/>
            <p14:sldId id="341"/>
            <p14:sldId id="352"/>
            <p14:sldId id="355"/>
            <p14:sldId id="370"/>
            <p14:sldId id="356"/>
            <p14:sldId id="345"/>
            <p14:sldId id="371"/>
            <p14:sldId id="351"/>
            <p14:sldId id="303"/>
            <p14:sldId id="353"/>
            <p14:sldId id="354"/>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CC3399"/>
    <a:srgbClr val="A7D972"/>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0" autoAdjust="0"/>
    <p:restoredTop sz="91564" autoAdjust="0"/>
  </p:normalViewPr>
  <p:slideViewPr>
    <p:cSldViewPr snapToGrid="0">
      <p:cViewPr>
        <p:scale>
          <a:sx n="73" d="100"/>
          <a:sy n="73" d="100"/>
        </p:scale>
        <p:origin x="1161" y="2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2022/5/6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a:t>
            </a:fld>
            <a:endParaRPr kumimoji="1" lang="ja-JP" altLang="en-US"/>
          </a:p>
        </p:txBody>
      </p:sp>
    </p:spTree>
    <p:extLst>
      <p:ext uri="{BB962C8B-B14F-4D97-AF65-F5344CB8AC3E}">
        <p14:creationId xmlns:p14="http://schemas.microsoft.com/office/powerpoint/2010/main" val="206719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25</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26</a:t>
            </a:fld>
            <a:endParaRPr kumimoji="1" lang="ja-JP" altLang="en-US"/>
          </a:p>
        </p:txBody>
      </p:sp>
    </p:spTree>
    <p:extLst>
      <p:ext uri="{BB962C8B-B14F-4D97-AF65-F5344CB8AC3E}">
        <p14:creationId xmlns:p14="http://schemas.microsoft.com/office/powerpoint/2010/main" val="1066178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28</a:t>
            </a:fld>
            <a:endParaRPr kumimoji="1" lang="ja-JP" altLang="en-US"/>
          </a:p>
        </p:txBody>
      </p:sp>
    </p:spTree>
    <p:extLst>
      <p:ext uri="{BB962C8B-B14F-4D97-AF65-F5344CB8AC3E}">
        <p14:creationId xmlns:p14="http://schemas.microsoft.com/office/powerpoint/2010/main" val="135312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42</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5</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6</a:t>
            </a:fld>
            <a:endParaRPr kumimoji="1" lang="ja-JP" altLang="en-US"/>
          </a:p>
        </p:txBody>
      </p:sp>
    </p:spTree>
    <p:extLst>
      <p:ext uri="{BB962C8B-B14F-4D97-AF65-F5344CB8AC3E}">
        <p14:creationId xmlns:p14="http://schemas.microsoft.com/office/powerpoint/2010/main" val="224330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8</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12</a:t>
            </a:fld>
            <a:endParaRPr kumimoji="1" lang="ja-JP" altLang="en-US"/>
          </a:p>
        </p:txBody>
      </p:sp>
    </p:spTree>
    <p:extLst>
      <p:ext uri="{BB962C8B-B14F-4D97-AF65-F5344CB8AC3E}">
        <p14:creationId xmlns:p14="http://schemas.microsoft.com/office/powerpoint/2010/main" val="337096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現在，閾値を超えた画素を長方形で囲い，これを</a:t>
            </a:r>
            <a:r>
              <a:rPr kumimoji="1" lang="en-US" altLang="ja-JP" dirty="0"/>
              <a:t>LED</a:t>
            </a:r>
            <a:r>
              <a:rPr kumimoji="1" lang="ja-JP" altLang="en-US" dirty="0"/>
              <a:t>として出力している．</a:t>
            </a:r>
            <a:endParaRPr kumimoji="1" lang="en-US" altLang="ja-JP" dirty="0"/>
          </a:p>
          <a:p>
            <a:r>
              <a:rPr kumimoji="1" lang="en-US" altLang="ja-JP" dirty="0"/>
              <a:t>LED</a:t>
            </a:r>
            <a:r>
              <a:rPr kumimoji="1" lang="ja-JP" altLang="en-US" dirty="0"/>
              <a:t>すべてを捕捉しているわけではないので，より精度を上げるためには</a:t>
            </a:r>
            <a:endParaRPr kumimoji="1" lang="en-US" altLang="ja-JP" dirty="0"/>
          </a:p>
          <a:p>
            <a:r>
              <a:rPr kumimoji="1" lang="ja-JP" altLang="en-US" dirty="0"/>
              <a:t>出来るだけ多くの画素を</a:t>
            </a:r>
            <a:r>
              <a:rPr kumimoji="1" lang="en-US" altLang="ja-JP" dirty="0"/>
              <a:t>LED</a:t>
            </a:r>
            <a:r>
              <a:rPr kumimoji="1" lang="ja-JP" altLang="en-US" dirty="0"/>
              <a:t>として検出したい．</a:t>
            </a:r>
            <a:endParaRPr kumimoji="1" lang="en-US" altLang="ja-JP" dirty="0"/>
          </a:p>
          <a:p>
            <a:r>
              <a:rPr kumimoji="1" lang="ja-JP" altLang="en-US" dirty="0"/>
              <a:t>そこで，機械学習によって</a:t>
            </a:r>
            <a:r>
              <a:rPr kumimoji="1" lang="en-US" altLang="ja-JP" dirty="0"/>
              <a:t>LED</a:t>
            </a:r>
            <a:r>
              <a:rPr kumimoji="1" lang="ja-JP" altLang="en-US" dirty="0"/>
              <a:t>と背景を分類できないかを考えた．</a:t>
            </a:r>
            <a:endParaRPr kumimoji="1" lang="en-US" altLang="ja-JP" dirty="0"/>
          </a:p>
          <a:p>
            <a:r>
              <a:rPr kumimoji="1" lang="ja-JP" altLang="en-US" dirty="0"/>
              <a:t>直線閾値という単純な手法では検出できなかった</a:t>
            </a:r>
            <a:r>
              <a:rPr kumimoji="1" lang="en-US" altLang="ja-JP" dirty="0"/>
              <a:t>LED</a:t>
            </a:r>
            <a:r>
              <a:rPr kumimoji="1" lang="ja-JP" altLang="en-US" dirty="0"/>
              <a:t>も検出できるようになり，精度の向上に繋がる</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13</a:t>
            </a:fld>
            <a:endParaRPr kumimoji="1" lang="ja-JP" altLang="en-US"/>
          </a:p>
        </p:txBody>
      </p:sp>
    </p:spTree>
    <p:extLst>
      <p:ext uri="{BB962C8B-B14F-4D97-AF65-F5344CB8AC3E}">
        <p14:creationId xmlns:p14="http://schemas.microsoft.com/office/powerpoint/2010/main" val="118617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直線閾値では，送信機</a:t>
            </a:r>
            <a:r>
              <a:rPr kumimoji="1" lang="en-US" altLang="ja-JP" dirty="0"/>
              <a:t>6400</a:t>
            </a:r>
            <a:r>
              <a:rPr kumimoji="1" lang="ja-JP" altLang="en-US" dirty="0"/>
              <a:t>のデータに対し，</a:t>
            </a:r>
            <a:r>
              <a:rPr kumimoji="1" lang="en-US" altLang="ja-JP" dirty="0"/>
              <a:t>1500</a:t>
            </a:r>
            <a:r>
              <a:rPr kumimoji="1" lang="ja-JP" altLang="en-US" dirty="0"/>
              <a:t>個ほどのデータを検出している（</a:t>
            </a:r>
            <a:r>
              <a:rPr kumimoji="1" lang="en-US" altLang="ja-JP" dirty="0"/>
              <a:t>25%</a:t>
            </a:r>
            <a:r>
              <a:rPr kumimoji="1" lang="ja-JP" altLang="en-US" dirty="0"/>
              <a:t>前後）</a:t>
            </a:r>
            <a:endParaRPr kumimoji="1" lang="en-US" altLang="ja-JP" dirty="0"/>
          </a:p>
          <a:p>
            <a:r>
              <a:rPr kumimoji="1" lang="ja-JP" altLang="en-US" dirty="0"/>
              <a:t>今回は</a:t>
            </a:r>
            <a:r>
              <a:rPr kumimoji="1" lang="en-US" altLang="ja-JP" dirty="0"/>
              <a:t>SVC</a:t>
            </a:r>
            <a:r>
              <a:rPr kumimoji="1" lang="ja-JP" altLang="en-US" dirty="0"/>
              <a:t>では</a:t>
            </a:r>
            <a:r>
              <a:rPr kumimoji="1" lang="en-US" altLang="ja-JP" dirty="0"/>
              <a:t>43%</a:t>
            </a:r>
            <a:r>
              <a:rPr kumimoji="1" lang="ja-JP" altLang="en-US" dirty="0"/>
              <a:t>のデータを検出出来ているので，検出データ数で言えば良い（誤り数も一定数あることを忘れてはいけない．）</a:t>
            </a:r>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16</a:t>
            </a:fld>
            <a:endParaRPr kumimoji="1" lang="ja-JP" altLang="en-US"/>
          </a:p>
        </p:txBody>
      </p:sp>
    </p:spTree>
    <p:extLst>
      <p:ext uri="{BB962C8B-B14F-4D97-AF65-F5344CB8AC3E}">
        <p14:creationId xmlns:p14="http://schemas.microsoft.com/office/powerpoint/2010/main" val="421785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20</a:t>
            </a:fld>
            <a:endParaRPr kumimoji="1" lang="ja-JP" altLang="en-US"/>
          </a:p>
        </p:txBody>
      </p:sp>
    </p:spTree>
    <p:extLst>
      <p:ext uri="{BB962C8B-B14F-4D97-AF65-F5344CB8AC3E}">
        <p14:creationId xmlns:p14="http://schemas.microsoft.com/office/powerpoint/2010/main" val="102190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23</a:t>
            </a:fld>
            <a:endParaRPr kumimoji="1" lang="ja-JP" altLang="en-US"/>
          </a:p>
        </p:txBody>
      </p:sp>
    </p:spTree>
    <p:extLst>
      <p:ext uri="{BB962C8B-B14F-4D97-AF65-F5344CB8AC3E}">
        <p14:creationId xmlns:p14="http://schemas.microsoft.com/office/powerpoint/2010/main" val="41931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2022/5/6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2022/5/6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2022/5/6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2022/5/6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/18</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2022/5/6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2022/5/6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2022/5/6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2022/5/6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2022/5/6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2022/5/6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2022/5/6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2022/5/6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3.jp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5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52.jp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52.jp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4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microsoft.com/office/2007/relationships/media" Target="../media/media1.mp4"/><Relationship Id="rId16" Type="http://schemas.openxmlformats.org/officeDocument/2006/relationships/image" Target="../media/image18.jpg"/><Relationship Id="rId1" Type="http://schemas.openxmlformats.org/officeDocument/2006/relationships/video" Target="NULL" TargetMode="Externa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2022/05/06 </a:t>
            </a:r>
            <a:r>
              <a:rPr lang="ja-JP" altLang="en-US" dirty="0"/>
              <a:t>報告会</a:t>
            </a:r>
            <a:endParaRPr lang="en-US" altLang="ja-JP" dirty="0"/>
          </a:p>
          <a:p>
            <a:r>
              <a:rPr lang="ja-JP" altLang="en-US" dirty="0"/>
              <a:t>名古屋大学 山里研究室</a:t>
            </a:r>
            <a:endParaRPr lang="en-US" altLang="ja-JP" dirty="0"/>
          </a:p>
          <a:p>
            <a:r>
              <a:rPr lang="en-US" altLang="ja-JP" dirty="0"/>
              <a:t>M2</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送信機の位置補正</a:t>
            </a:r>
            <a:endParaRPr kumimoji="1" lang="ja-JP" altLang="en-US" dirty="0"/>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3" name="グループ化 42">
            <a:extLst>
              <a:ext uri="{FF2B5EF4-FFF2-40B4-BE49-F238E27FC236}">
                <a16:creationId xmlns:a16="http://schemas.microsoft.com/office/drawing/2014/main" id="{F9203374-91EF-EC7E-22B9-0BA9E15489E2}"/>
              </a:ext>
            </a:extLst>
          </p:cNvPr>
          <p:cNvGrpSpPr>
            <a:grpSpLocks noChangeAspect="1"/>
          </p:cNvGrpSpPr>
          <p:nvPr/>
        </p:nvGrpSpPr>
        <p:grpSpPr>
          <a:xfrm>
            <a:off x="815290" y="865182"/>
            <a:ext cx="2959319" cy="3014945"/>
            <a:chOff x="364289" y="1570642"/>
            <a:chExt cx="4139973" cy="4217792"/>
          </a:xfrm>
        </p:grpSpPr>
        <p:pic>
          <p:nvPicPr>
            <p:cNvPr id="45" name="図 44">
              <a:extLst>
                <a:ext uri="{FF2B5EF4-FFF2-40B4-BE49-F238E27FC236}">
                  <a16:creationId xmlns:a16="http://schemas.microsoft.com/office/drawing/2014/main" id="{3AE551BF-A2B0-B77A-03F1-40F3CAAD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7" name="図 46">
              <a:extLst>
                <a:ext uri="{FF2B5EF4-FFF2-40B4-BE49-F238E27FC236}">
                  <a16:creationId xmlns:a16="http://schemas.microsoft.com/office/drawing/2014/main" id="{959F4C0B-5297-2825-CC2C-7CDB5076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48" name="図 47">
              <a:extLst>
                <a:ext uri="{FF2B5EF4-FFF2-40B4-BE49-F238E27FC236}">
                  <a16:creationId xmlns:a16="http://schemas.microsoft.com/office/drawing/2014/main" id="{F6CAD19D-1E32-39BC-58E7-1CA95104D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1" name="図 50">
              <a:extLst>
                <a:ext uri="{FF2B5EF4-FFF2-40B4-BE49-F238E27FC236}">
                  <a16:creationId xmlns:a16="http://schemas.microsoft.com/office/drawing/2014/main" id="{146D6D53-756E-1ED1-7095-F4A58AA7D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2" name="直線矢印コネクタ 51">
              <a:extLst>
                <a:ext uri="{FF2B5EF4-FFF2-40B4-BE49-F238E27FC236}">
                  <a16:creationId xmlns:a16="http://schemas.microsoft.com/office/drawing/2014/main" id="{047BF0BB-4B83-35F8-2385-551C49A50486}"/>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0C8F7D6-0E94-4E93-11AA-AC08FD76D7BB}"/>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393AD19-2C07-438F-98DE-5B35FF327216}"/>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99E9EE3-D15C-0DE2-75B4-12AF2E8A3C8D}"/>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CE4AEAC-03FE-B951-B3F3-E36315A0053A}"/>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0953BC7-B051-1561-C5A0-69D20B490B9A}"/>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35019C2-A3C5-B978-64E0-5647EB4ED909}"/>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3F73A10-67B4-B81C-BAB5-15FC40DB02A4}"/>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913E3B-465F-327E-F915-6168F4D3A948}"/>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テキスト ボックス 68">
            <a:extLst>
              <a:ext uri="{FF2B5EF4-FFF2-40B4-BE49-F238E27FC236}">
                <a16:creationId xmlns:a16="http://schemas.microsoft.com/office/drawing/2014/main" id="{1D539497-43E7-D382-3FED-F4A4427DCC11}"/>
              </a:ext>
            </a:extLst>
          </p:cNvPr>
          <p:cNvSpPr txBox="1"/>
          <p:nvPr/>
        </p:nvSpPr>
        <p:spPr>
          <a:xfrm>
            <a:off x="2557692" y="724149"/>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70" name="テキスト ボックス 69">
            <a:extLst>
              <a:ext uri="{FF2B5EF4-FFF2-40B4-BE49-F238E27FC236}">
                <a16:creationId xmlns:a16="http://schemas.microsoft.com/office/drawing/2014/main" id="{99DCEF32-3557-48E3-EE09-4B8A195A8BF3}"/>
              </a:ext>
            </a:extLst>
          </p:cNvPr>
          <p:cNvSpPr txBox="1"/>
          <p:nvPr/>
        </p:nvSpPr>
        <p:spPr>
          <a:xfrm>
            <a:off x="2679899" y="3521170"/>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71" name="テキスト ボックス 70">
            <a:extLst>
              <a:ext uri="{FF2B5EF4-FFF2-40B4-BE49-F238E27FC236}">
                <a16:creationId xmlns:a16="http://schemas.microsoft.com/office/drawing/2014/main" id="{B9B8C681-4586-42F7-EE24-416985FD9C21}"/>
              </a:ext>
            </a:extLst>
          </p:cNvPr>
          <p:cNvSpPr txBox="1"/>
          <p:nvPr/>
        </p:nvSpPr>
        <p:spPr>
          <a:xfrm>
            <a:off x="316264" y="1172722"/>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72" name="テキスト ボックス 71">
            <a:extLst>
              <a:ext uri="{FF2B5EF4-FFF2-40B4-BE49-F238E27FC236}">
                <a16:creationId xmlns:a16="http://schemas.microsoft.com/office/drawing/2014/main" id="{841BAE1B-8EA5-C266-AFBD-F32E858791A8}"/>
              </a:ext>
            </a:extLst>
          </p:cNvPr>
          <p:cNvSpPr txBox="1"/>
          <p:nvPr/>
        </p:nvSpPr>
        <p:spPr>
          <a:xfrm>
            <a:off x="3306119" y="2116146"/>
            <a:ext cx="681358" cy="369332"/>
          </a:xfrm>
          <a:prstGeom prst="rect">
            <a:avLst/>
          </a:prstGeom>
          <a:noFill/>
        </p:spPr>
        <p:txBody>
          <a:bodyPr wrap="square" rtlCol="0">
            <a:spAutoFit/>
          </a:bodyPr>
          <a:lstStyle/>
          <a:p>
            <a:r>
              <a:rPr kumimoji="1" lang="en-US" altLang="ja-JP" dirty="0"/>
              <a:t>y=n</a:t>
            </a:r>
            <a:endParaRPr kumimoji="1" lang="ja-JP" altLang="en-US" dirty="0"/>
          </a:p>
        </p:txBody>
      </p:sp>
      <p:grpSp>
        <p:nvGrpSpPr>
          <p:cNvPr id="73" name="グループ化 72">
            <a:extLst>
              <a:ext uri="{FF2B5EF4-FFF2-40B4-BE49-F238E27FC236}">
                <a16:creationId xmlns:a16="http://schemas.microsoft.com/office/drawing/2014/main" id="{608E6846-7267-C411-4FB9-5FBEE3C15DBC}"/>
              </a:ext>
            </a:extLst>
          </p:cNvPr>
          <p:cNvGrpSpPr>
            <a:grpSpLocks noChangeAspect="1"/>
          </p:cNvGrpSpPr>
          <p:nvPr/>
        </p:nvGrpSpPr>
        <p:grpSpPr>
          <a:xfrm flipH="1">
            <a:off x="2785848" y="4223584"/>
            <a:ext cx="1154127" cy="2233926"/>
            <a:chOff x="6747867" y="3720972"/>
            <a:chExt cx="1405532" cy="2720544"/>
          </a:xfrm>
        </p:grpSpPr>
        <p:pic>
          <p:nvPicPr>
            <p:cNvPr id="74" name="図 73">
              <a:extLst>
                <a:ext uri="{FF2B5EF4-FFF2-40B4-BE49-F238E27FC236}">
                  <a16:creationId xmlns:a16="http://schemas.microsoft.com/office/drawing/2014/main" id="{E1092368-1155-D58B-61D1-CA20616F4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75" name="図 74">
              <a:extLst>
                <a:ext uri="{FF2B5EF4-FFF2-40B4-BE49-F238E27FC236}">
                  <a16:creationId xmlns:a16="http://schemas.microsoft.com/office/drawing/2014/main" id="{58C1A2BB-53F0-7762-5A3A-FE579516A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76" name="直線矢印コネクタ 75">
              <a:extLst>
                <a:ext uri="{FF2B5EF4-FFF2-40B4-BE49-F238E27FC236}">
                  <a16:creationId xmlns:a16="http://schemas.microsoft.com/office/drawing/2014/main" id="{F167A9FF-0F3A-F09B-5F11-D679EFEF716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7" name="直線矢印コネクタ 76">
              <a:extLst>
                <a:ext uri="{FF2B5EF4-FFF2-40B4-BE49-F238E27FC236}">
                  <a16:creationId xmlns:a16="http://schemas.microsoft.com/office/drawing/2014/main" id="{1A4531FB-ACA3-7521-18A4-C6EB48137DC5}"/>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78" name="直線矢印コネクタ 77">
              <a:extLst>
                <a:ext uri="{FF2B5EF4-FFF2-40B4-BE49-F238E27FC236}">
                  <a16:creationId xmlns:a16="http://schemas.microsoft.com/office/drawing/2014/main" id="{39ADDE8F-0BF3-7165-4324-A5256303BD06}"/>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79" name="直線矢印コネクタ 78">
              <a:extLst>
                <a:ext uri="{FF2B5EF4-FFF2-40B4-BE49-F238E27FC236}">
                  <a16:creationId xmlns:a16="http://schemas.microsoft.com/office/drawing/2014/main" id="{9648C6EC-473C-9813-8B64-2F33DB9E33CC}"/>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80" name="直線矢印コネクタ 79">
              <a:extLst>
                <a:ext uri="{FF2B5EF4-FFF2-40B4-BE49-F238E27FC236}">
                  <a16:creationId xmlns:a16="http://schemas.microsoft.com/office/drawing/2014/main" id="{6BBBC4A6-E3EC-7373-8663-1E1A04592E92}"/>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81" name="直線矢印コネクタ 80">
              <a:extLst>
                <a:ext uri="{FF2B5EF4-FFF2-40B4-BE49-F238E27FC236}">
                  <a16:creationId xmlns:a16="http://schemas.microsoft.com/office/drawing/2014/main" id="{AC264296-BCD4-5336-4452-7E8F8A98E3DB}"/>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82" name="吹き出し: 線 81">
            <a:extLst>
              <a:ext uri="{FF2B5EF4-FFF2-40B4-BE49-F238E27FC236}">
                <a16:creationId xmlns:a16="http://schemas.microsoft.com/office/drawing/2014/main" id="{8BE73A82-DC87-2E72-EF07-39DE78E5A80A}"/>
              </a:ext>
            </a:extLst>
          </p:cNvPr>
          <p:cNvSpPr/>
          <p:nvPr/>
        </p:nvSpPr>
        <p:spPr>
          <a:xfrm>
            <a:off x="550055" y="4637605"/>
            <a:ext cx="1805943" cy="669913"/>
          </a:xfrm>
          <a:prstGeom prst="borderCallout1">
            <a:avLst>
              <a:gd name="adj1" fmla="val 822"/>
              <a:gd name="adj2" fmla="val 99614"/>
              <a:gd name="adj3" fmla="val -42416"/>
              <a:gd name="adj4" fmla="val 12727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を横方向へ</a:t>
            </a:r>
            <a:endParaRPr kumimoji="1" lang="en-US" altLang="ja-JP" dirty="0">
              <a:solidFill>
                <a:schemeClr val="tx1"/>
              </a:solidFill>
            </a:endParaRPr>
          </a:p>
          <a:p>
            <a:pPr algn="ctr"/>
            <a:r>
              <a:rPr kumimoji="1" lang="ja-JP" altLang="en-US" dirty="0">
                <a:solidFill>
                  <a:schemeClr val="tx1"/>
                </a:solidFill>
              </a:rPr>
              <a:t>移動させる</a:t>
            </a:r>
          </a:p>
        </p:txBody>
      </p:sp>
    </p:spTree>
    <p:extLst>
      <p:ext uri="{BB962C8B-B14F-4D97-AF65-F5344CB8AC3E}">
        <p14:creationId xmlns:p14="http://schemas.microsoft.com/office/powerpoint/2010/main" val="4013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空間</a:t>
            </a:r>
            <a:r>
              <a:rPr lang="en-US" altLang="ja-JP" dirty="0"/>
              <a:t>-</a:t>
            </a:r>
            <a:r>
              <a:rPr lang="ja-JP" altLang="en-US" dirty="0"/>
              <a:t>時間勾配散布図</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算出した時間勾配，空間勾配を散布図で示す</a:t>
            </a:r>
            <a:endParaRPr lang="en-US" altLang="ja-JP" dirty="0"/>
          </a:p>
          <a:p>
            <a:endParaRPr lang="en-US" altLang="ja-JP" dirty="0"/>
          </a:p>
          <a:p>
            <a:r>
              <a:rPr lang="ja-JP" altLang="en-US" dirty="0"/>
              <a:t>複数の画像で平均を取ることで，</a:t>
            </a:r>
            <a:r>
              <a:rPr lang="en-US" altLang="ja-JP" dirty="0"/>
              <a:t>LED</a:t>
            </a:r>
            <a:r>
              <a:rPr lang="ja-JP" altLang="en-US" dirty="0"/>
              <a:t>と背景を分離できる</a:t>
            </a:r>
            <a:endParaRPr lang="en-US" altLang="ja-JP" dirty="0"/>
          </a:p>
          <a:p>
            <a:endParaRPr lang="en-US" altLang="ja-JP" dirty="0"/>
          </a:p>
          <a:p>
            <a:pPr marL="0" indent="0">
              <a:buNone/>
            </a:pPr>
            <a:endParaRPr lang="en-US" altLang="ja-JP" dirty="0"/>
          </a:p>
        </p:txBody>
      </p:sp>
      <p:pic>
        <p:nvPicPr>
          <p:cNvPr id="8" name="図 7">
            <a:extLst>
              <a:ext uri="{FF2B5EF4-FFF2-40B4-BE49-F238E27FC236}">
                <a16:creationId xmlns:a16="http://schemas.microsoft.com/office/drawing/2014/main" id="{1CF82B41-DDE2-9EE1-2898-EE5C6BC2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56" y="3001583"/>
            <a:ext cx="3600000" cy="3600000"/>
          </a:xfrm>
          <a:prstGeom prst="rect">
            <a:avLst/>
          </a:prstGeom>
        </p:spPr>
      </p:pic>
      <p:pic>
        <p:nvPicPr>
          <p:cNvPr id="10" name="図 9">
            <a:extLst>
              <a:ext uri="{FF2B5EF4-FFF2-40B4-BE49-F238E27FC236}">
                <a16:creationId xmlns:a16="http://schemas.microsoft.com/office/drawing/2014/main" id="{1DCB5F2F-37C3-6303-8228-6E1AA41A2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845" y="3001583"/>
            <a:ext cx="3600000" cy="3600000"/>
          </a:xfrm>
          <a:prstGeom prst="rect">
            <a:avLst/>
          </a:prstGeom>
        </p:spPr>
      </p:pic>
      <p:sp>
        <p:nvSpPr>
          <p:cNvPr id="21" name="テキスト ボックス 20">
            <a:extLst>
              <a:ext uri="{FF2B5EF4-FFF2-40B4-BE49-F238E27FC236}">
                <a16:creationId xmlns:a16="http://schemas.microsoft.com/office/drawing/2014/main" id="{F5B289F4-8B3C-05EC-9384-5A853700F224}"/>
              </a:ext>
            </a:extLst>
          </p:cNvPr>
          <p:cNvSpPr txBox="1"/>
          <p:nvPr/>
        </p:nvSpPr>
        <p:spPr>
          <a:xfrm>
            <a:off x="1490600" y="2876843"/>
            <a:ext cx="16411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1</a:t>
            </a:r>
            <a:r>
              <a:rPr kumimoji="1" lang="ja-JP" altLang="en-US" sz="2400" b="1" dirty="0"/>
              <a:t>枚</a:t>
            </a:r>
          </a:p>
        </p:txBody>
      </p:sp>
      <p:sp>
        <p:nvSpPr>
          <p:cNvPr id="22" name="テキスト ボックス 21">
            <a:extLst>
              <a:ext uri="{FF2B5EF4-FFF2-40B4-BE49-F238E27FC236}">
                <a16:creationId xmlns:a16="http://schemas.microsoft.com/office/drawing/2014/main" id="{8406FA08-9B0B-177A-CEFB-F48EBB279313}"/>
              </a:ext>
            </a:extLst>
          </p:cNvPr>
          <p:cNvSpPr txBox="1"/>
          <p:nvPr/>
        </p:nvSpPr>
        <p:spPr>
          <a:xfrm>
            <a:off x="5533689" y="2876843"/>
            <a:ext cx="2598311" cy="461665"/>
          </a:xfrm>
          <a:prstGeom prst="rect">
            <a:avLst/>
          </a:prstGeom>
          <a:noFill/>
          <a:ln>
            <a:noFill/>
          </a:ln>
        </p:spPr>
        <p:txBody>
          <a:bodyPr wrap="square" rtlCol="0">
            <a:spAutoFit/>
          </a:bodyPr>
          <a:lstStyle/>
          <a:p>
            <a:pPr algn="ctr"/>
            <a:r>
              <a:rPr kumimoji="1" lang="ja-JP" altLang="en-US" sz="2400" b="1" dirty="0"/>
              <a:t>画像</a:t>
            </a:r>
            <a:r>
              <a:rPr kumimoji="1" lang="en-US" altLang="ja-JP" sz="2400" b="1" dirty="0"/>
              <a:t>8</a:t>
            </a:r>
            <a:r>
              <a:rPr kumimoji="1" lang="ja-JP" altLang="en-US" sz="2400" b="1" dirty="0"/>
              <a:t>枚で平均</a:t>
            </a:r>
          </a:p>
        </p:txBody>
      </p:sp>
    </p:spTree>
    <p:extLst>
      <p:ext uri="{BB962C8B-B14F-4D97-AF65-F5344CB8AC3E}">
        <p14:creationId xmlns:p14="http://schemas.microsoft.com/office/powerpoint/2010/main" val="415817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DDAD7B8A-1423-4D53-8BBB-04CCC2581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000" y="3646589"/>
            <a:ext cx="2340000" cy="2340000"/>
          </a:xfrm>
          <a:prstGeom prst="rect">
            <a:avLst/>
          </a:prstGeom>
        </p:spPr>
      </p:pic>
      <p:pic>
        <p:nvPicPr>
          <p:cNvPr id="7" name="図 6">
            <a:extLst>
              <a:ext uri="{FF2B5EF4-FFF2-40B4-BE49-F238E27FC236}">
                <a16:creationId xmlns:a16="http://schemas.microsoft.com/office/drawing/2014/main" id="{5637AA30-1136-45C1-83D4-A007BFA2D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en-US" altLang="ja-JP" dirty="0"/>
              <a:t>LED</a:t>
            </a:r>
            <a:r>
              <a:rPr lang="ja-JP" altLang="en-US" dirty="0"/>
              <a:t>送信機の捕捉手法</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26" name="矢印: 右 25">
            <a:extLst>
              <a:ext uri="{FF2B5EF4-FFF2-40B4-BE49-F238E27FC236}">
                <a16:creationId xmlns:a16="http://schemas.microsoft.com/office/drawing/2014/main" id="{AF962B54-EE74-41E1-B95D-89EF38D7425C}"/>
              </a:ext>
            </a:extLst>
          </p:cNvPr>
          <p:cNvSpPr/>
          <p:nvPr/>
        </p:nvSpPr>
        <p:spPr>
          <a:xfrm>
            <a:off x="2900826" y="45213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606EA18F-AC01-4F39-8916-422BFA96F20B}"/>
              </a:ext>
            </a:extLst>
          </p:cNvPr>
          <p:cNvGrpSpPr>
            <a:grpSpLocks noChangeAspect="1"/>
          </p:cNvGrpSpPr>
          <p:nvPr/>
        </p:nvGrpSpPr>
        <p:grpSpPr>
          <a:xfrm>
            <a:off x="6434145" y="3646589"/>
            <a:ext cx="2340000" cy="2340000"/>
            <a:chOff x="6355350" y="4186649"/>
            <a:chExt cx="2160000" cy="2160000"/>
          </a:xfrm>
        </p:grpSpPr>
        <p:pic>
          <p:nvPicPr>
            <p:cNvPr id="15" name="図 14">
              <a:extLst>
                <a:ext uri="{FF2B5EF4-FFF2-40B4-BE49-F238E27FC236}">
                  <a16:creationId xmlns:a16="http://schemas.microsoft.com/office/drawing/2014/main" id="{E49E52D4-FF9E-41B1-A758-53488E82E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350" y="4186649"/>
              <a:ext cx="2160000" cy="2160000"/>
            </a:xfrm>
            <a:prstGeom prst="rect">
              <a:avLst/>
            </a:prstGeom>
          </p:spPr>
        </p:pic>
        <p:sp>
          <p:nvSpPr>
            <p:cNvPr id="28" name="正方形/長方形 27">
              <a:extLst>
                <a:ext uri="{FF2B5EF4-FFF2-40B4-BE49-F238E27FC236}">
                  <a16:creationId xmlns:a16="http://schemas.microsoft.com/office/drawing/2014/main" id="{7739ADC5-3EED-4483-BFE4-EFB920BB0681}"/>
                </a:ext>
              </a:extLst>
            </p:cNvPr>
            <p:cNvSpPr/>
            <p:nvPr/>
          </p:nvSpPr>
          <p:spPr>
            <a:xfrm>
              <a:off x="6762749" y="4519436"/>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送信機の捕捉は以下の通り</a:t>
            </a:r>
            <a:endParaRPr lang="en-US" altLang="ja-JP" dirty="0"/>
          </a:p>
          <a:p>
            <a:pPr marL="914400" lvl="1" indent="-457200">
              <a:buFont typeface="+mj-lt"/>
              <a:buAutoNum type="arabicPeriod"/>
            </a:pPr>
            <a:r>
              <a:rPr lang="ja-JP" altLang="en-US" dirty="0"/>
              <a:t>空間</a:t>
            </a:r>
            <a:r>
              <a:rPr lang="en-US" altLang="ja-JP" dirty="0"/>
              <a:t>-</a:t>
            </a:r>
            <a:r>
              <a:rPr lang="ja-JP" altLang="en-US" dirty="0"/>
              <a:t>時間勾配散布図に，直線の閾値を考える．</a:t>
            </a:r>
            <a:endParaRPr lang="en-US" altLang="ja-JP" dirty="0"/>
          </a:p>
          <a:p>
            <a:pPr marL="914400" lvl="1" indent="-457200">
              <a:buFont typeface="+mj-lt"/>
              <a:buAutoNum type="arabicPeriod"/>
            </a:pPr>
            <a:r>
              <a:rPr lang="ja-JP" altLang="en-US" dirty="0"/>
              <a:t>撮影画像内の閾値を超えた特徴量を持つ画素を出力する．</a:t>
            </a:r>
            <a:endParaRPr lang="en-US" altLang="ja-JP" dirty="0"/>
          </a:p>
          <a:p>
            <a:pPr marL="914400" lvl="1" indent="-457200">
              <a:buFont typeface="+mj-lt"/>
              <a:buAutoNum type="arabicPeriod"/>
            </a:pPr>
            <a:r>
              <a:rPr lang="ja-JP" altLang="en-US" dirty="0"/>
              <a:t>閾値を超えた画素すべてを囲う長方形を</a:t>
            </a:r>
            <a:r>
              <a:rPr lang="en-US" altLang="ja-JP" dirty="0"/>
              <a:t>LED</a:t>
            </a:r>
            <a:r>
              <a:rPr lang="ja-JP" altLang="en-US" dirty="0"/>
              <a:t>送信機として出力する．</a:t>
            </a:r>
            <a:endParaRPr lang="en-US" altLang="ja-JP" dirty="0"/>
          </a:p>
          <a:p>
            <a:pPr marL="0" indent="0">
              <a:buNone/>
            </a:pPr>
            <a:endParaRPr lang="en-US" altLang="ja-JP" sz="200" u="sng" dirty="0"/>
          </a:p>
          <a:p>
            <a:pPr marL="0" indent="0">
              <a:buNone/>
            </a:pPr>
            <a:endParaRPr lang="en-US" altLang="ja-JP" dirty="0"/>
          </a:p>
          <a:p>
            <a:pPr marL="0" indent="0">
              <a:buNone/>
            </a:pPr>
            <a:r>
              <a:rPr lang="ja-JP" altLang="en-US" dirty="0"/>
              <a:t>　   </a:t>
            </a:r>
            <a:r>
              <a:rPr lang="en-US" altLang="ja-JP" u="sng" dirty="0"/>
              <a:t>1</a:t>
            </a:r>
            <a:r>
              <a:rPr lang="ja-JP" altLang="en-US" u="sng" dirty="0"/>
              <a:t>．散布図</a:t>
            </a:r>
            <a:r>
              <a:rPr lang="en-US" altLang="ja-JP" dirty="0"/>
              <a:t>	   </a:t>
            </a:r>
            <a:r>
              <a:rPr lang="ja-JP" altLang="en-US" dirty="0"/>
              <a:t>　</a:t>
            </a:r>
            <a:r>
              <a:rPr lang="en-US" altLang="ja-JP" u="sng" dirty="0"/>
              <a:t>2</a:t>
            </a:r>
            <a:r>
              <a:rPr lang="ja-JP" altLang="en-US" u="sng" dirty="0"/>
              <a:t>．閾値検出</a:t>
            </a:r>
            <a:r>
              <a:rPr lang="en-US" altLang="ja-JP" dirty="0"/>
              <a:t>	</a:t>
            </a:r>
            <a:r>
              <a:rPr lang="ja-JP" altLang="en-US" dirty="0"/>
              <a:t>　</a:t>
            </a:r>
            <a:r>
              <a:rPr lang="en-US" altLang="ja-JP" dirty="0"/>
              <a:t> </a:t>
            </a:r>
            <a:r>
              <a:rPr lang="ja-JP" altLang="en-US" dirty="0"/>
              <a:t>  　</a:t>
            </a:r>
            <a:r>
              <a:rPr lang="en-US" altLang="ja-JP" u="sng" dirty="0"/>
              <a:t>3</a:t>
            </a:r>
            <a:r>
              <a:rPr lang="ja-JP" altLang="en-US" u="sng" dirty="0"/>
              <a:t>．捕捉結果                    </a:t>
            </a:r>
            <a:r>
              <a:rPr lang="en-US" altLang="ja-JP" dirty="0"/>
              <a:t>							     </a:t>
            </a:r>
            <a:r>
              <a:rPr lang="ja-JP" altLang="en-US" sz="2000" b="1" dirty="0">
                <a:solidFill>
                  <a:srgbClr val="FF0000"/>
                </a:solidFill>
              </a:rPr>
              <a:t>（赤枠）</a:t>
            </a:r>
            <a:endParaRPr lang="en-US" altLang="ja-JP" b="1" dirty="0">
              <a:solidFill>
                <a:srgbClr val="FF0000"/>
              </a:solidFill>
            </a:endParaRPr>
          </a:p>
        </p:txBody>
      </p:sp>
      <p:sp>
        <p:nvSpPr>
          <p:cNvPr id="16" name="矢印: 右 15">
            <a:extLst>
              <a:ext uri="{FF2B5EF4-FFF2-40B4-BE49-F238E27FC236}">
                <a16:creationId xmlns:a16="http://schemas.microsoft.com/office/drawing/2014/main" id="{1F07859B-B3A6-0AE9-C711-4F1C6F9FA3E4}"/>
              </a:ext>
            </a:extLst>
          </p:cNvPr>
          <p:cNvSpPr/>
          <p:nvPr/>
        </p:nvSpPr>
        <p:spPr>
          <a:xfrm>
            <a:off x="5878522" y="45213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19533958-A3FC-9E70-3870-57E87A3BFA12}"/>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6B98A56-595E-5EA6-7A58-BEC9518705F2}"/>
              </a:ext>
            </a:extLst>
          </p:cNvPr>
          <p:cNvSpPr txBox="1"/>
          <p:nvPr/>
        </p:nvSpPr>
        <p:spPr>
          <a:xfrm>
            <a:off x="2080270" y="5527778"/>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spTree>
    <p:extLst>
      <p:ext uri="{BB962C8B-B14F-4D97-AF65-F5344CB8AC3E}">
        <p14:creationId xmlns:p14="http://schemas.microsoft.com/office/powerpoint/2010/main" val="290935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62B06853-07DE-1FB4-2176-697D1C35A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498" y="1635145"/>
            <a:ext cx="2160000" cy="2160000"/>
          </a:xfrm>
          <a:prstGeom prst="rect">
            <a:avLst/>
          </a:prstGeom>
        </p:spPr>
      </p:pic>
      <p:pic>
        <p:nvPicPr>
          <p:cNvPr id="31" name="図 30">
            <a:extLst>
              <a:ext uri="{FF2B5EF4-FFF2-40B4-BE49-F238E27FC236}">
                <a16:creationId xmlns:a16="http://schemas.microsoft.com/office/drawing/2014/main" id="{1EA77F22-547D-74B9-A1AA-5727BDBBC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498" y="4545139"/>
            <a:ext cx="2160000" cy="2160000"/>
          </a:xfrm>
          <a:prstGeom prst="rect">
            <a:avLst/>
          </a:prstGeom>
        </p:spPr>
      </p:pic>
      <p:pic>
        <p:nvPicPr>
          <p:cNvPr id="10" name="図 9">
            <a:extLst>
              <a:ext uri="{FF2B5EF4-FFF2-40B4-BE49-F238E27FC236}">
                <a16:creationId xmlns:a16="http://schemas.microsoft.com/office/drawing/2014/main" id="{FFE1F12F-A525-D557-4E59-2E62A1499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726" y="4545139"/>
            <a:ext cx="2160000" cy="2160000"/>
          </a:xfrm>
          <a:prstGeom prst="rect">
            <a:avLst/>
          </a:prstGeom>
        </p:spPr>
      </p:pic>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閾値の設定に失敗すると捕捉が不可能</a:t>
            </a:r>
            <a:endParaRPr lang="en-US" altLang="ja-JP" dirty="0"/>
          </a:p>
          <a:p>
            <a:pPr marL="0" indent="0">
              <a:buNone/>
            </a:pPr>
            <a:r>
              <a:rPr lang="ja-JP" altLang="en-US" sz="2000" dirty="0"/>
              <a:t>　</a:t>
            </a:r>
            <a:r>
              <a:rPr lang="ja-JP" altLang="en-US" sz="2000" u="sng" dirty="0"/>
              <a:t>閾値が大きい場合</a:t>
            </a:r>
            <a:r>
              <a:rPr lang="en-US" altLang="ja-JP" sz="2000" dirty="0"/>
              <a:t>	 	</a:t>
            </a:r>
            <a:r>
              <a:rPr lang="en-US" altLang="ja-JP" sz="2000" u="sng" dirty="0"/>
              <a:t>LED</a:t>
            </a:r>
            <a:r>
              <a:rPr lang="ja-JP" altLang="en-US" sz="2000" u="sng" dirty="0"/>
              <a:t>全体を検出できず，捕捉失敗</a:t>
            </a:r>
            <a:endParaRPr lang="en-US" altLang="ja-JP" sz="2000" u="sng" dirty="0"/>
          </a:p>
          <a:p>
            <a:pPr marL="0" indent="0">
              <a:buNone/>
            </a:pPr>
            <a:endParaRPr lang="en-US" altLang="ja-JP" sz="200" u="sng"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sz="2000" dirty="0"/>
              <a:t>　</a:t>
            </a:r>
            <a:r>
              <a:rPr lang="ja-JP" altLang="en-US" sz="2000" u="sng" dirty="0"/>
              <a:t>閾値が小さい場合</a:t>
            </a:r>
            <a:r>
              <a:rPr lang="en-US" altLang="ja-JP" sz="2000" dirty="0"/>
              <a:t>	 </a:t>
            </a:r>
            <a:r>
              <a:rPr lang="ja-JP" altLang="en-US" sz="2000" dirty="0"/>
              <a:t>　　　 </a:t>
            </a:r>
            <a:r>
              <a:rPr lang="ja-JP" altLang="en-US" sz="2000" u="sng" dirty="0"/>
              <a:t>背景も</a:t>
            </a:r>
            <a:r>
              <a:rPr lang="en-US" altLang="ja-JP" sz="2000" u="sng" dirty="0"/>
              <a:t>LED</a:t>
            </a:r>
            <a:r>
              <a:rPr lang="ja-JP" altLang="en-US" sz="2000" u="sng" dirty="0"/>
              <a:t>として検出し，捕捉失敗</a:t>
            </a:r>
            <a:endParaRPr lang="en-US" altLang="ja-JP" sz="2000" dirty="0"/>
          </a:p>
        </p:txBody>
      </p:sp>
      <p:pic>
        <p:nvPicPr>
          <p:cNvPr id="8" name="図 7">
            <a:extLst>
              <a:ext uri="{FF2B5EF4-FFF2-40B4-BE49-F238E27FC236}">
                <a16:creationId xmlns:a16="http://schemas.microsoft.com/office/drawing/2014/main" id="{451AF833-E6DE-5522-0BD2-99907A19C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726" y="1635145"/>
            <a:ext cx="2160000" cy="2160000"/>
          </a:xfrm>
          <a:prstGeom prst="rect">
            <a:avLst/>
          </a:prstGeom>
        </p:spPr>
      </p:pic>
      <p:pic>
        <p:nvPicPr>
          <p:cNvPr id="18" name="図 17">
            <a:extLst>
              <a:ext uri="{FF2B5EF4-FFF2-40B4-BE49-F238E27FC236}">
                <a16:creationId xmlns:a16="http://schemas.microsoft.com/office/drawing/2014/main" id="{7D5505BD-3D41-FCC7-5523-CF1DD8E8255F}"/>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312834" y="1635144"/>
            <a:ext cx="2700000" cy="2382851"/>
          </a:xfrm>
          <a:prstGeom prst="rect">
            <a:avLst/>
          </a:prstGeom>
        </p:spPr>
      </p:pic>
      <p:cxnSp>
        <p:nvCxnSpPr>
          <p:cNvPr id="19" name="直線コネクタ 18">
            <a:extLst>
              <a:ext uri="{FF2B5EF4-FFF2-40B4-BE49-F238E27FC236}">
                <a16:creationId xmlns:a16="http://schemas.microsoft.com/office/drawing/2014/main" id="{81156517-52A1-F1C4-3700-2EEA2DAE67C0}"/>
              </a:ext>
            </a:extLst>
          </p:cNvPr>
          <p:cNvCxnSpPr>
            <a:cxnSpLocks/>
          </p:cNvCxnSpPr>
          <p:nvPr/>
        </p:nvCxnSpPr>
        <p:spPr>
          <a:xfrm>
            <a:off x="646502" y="1913699"/>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978FF6DF-0C3E-6BEA-4E43-7775515D5F65}"/>
              </a:ext>
            </a:extLst>
          </p:cNvPr>
          <p:cNvPicPr>
            <a:picLocks noChangeAspect="1"/>
          </p:cNvPicPr>
          <p:nvPr/>
        </p:nvPicPr>
        <p:blipFill rotWithShape="1">
          <a:blip r:embed="rId5">
            <a:extLst>
              <a:ext uri="{28A0092B-C50C-407E-A947-70E740481C1C}">
                <a14:useLocalDpi xmlns:a14="http://schemas.microsoft.com/office/drawing/2010/main" val="0"/>
              </a:ext>
            </a:extLst>
          </a:blip>
          <a:srcRect t="11747"/>
          <a:stretch/>
        </p:blipFill>
        <p:spPr>
          <a:xfrm>
            <a:off x="312834" y="4460121"/>
            <a:ext cx="2700000" cy="2382852"/>
          </a:xfrm>
          <a:prstGeom prst="rect">
            <a:avLst/>
          </a:prstGeom>
        </p:spPr>
      </p:pic>
      <p:cxnSp>
        <p:nvCxnSpPr>
          <p:cNvPr id="29" name="直線コネクタ 28">
            <a:extLst>
              <a:ext uri="{FF2B5EF4-FFF2-40B4-BE49-F238E27FC236}">
                <a16:creationId xmlns:a16="http://schemas.microsoft.com/office/drawing/2014/main" id="{7EDDB6FC-CA35-FA84-9FF7-A7B8E6656438}"/>
              </a:ext>
            </a:extLst>
          </p:cNvPr>
          <p:cNvCxnSpPr>
            <a:cxnSpLocks/>
          </p:cNvCxnSpPr>
          <p:nvPr/>
        </p:nvCxnSpPr>
        <p:spPr>
          <a:xfrm>
            <a:off x="642531" y="5630744"/>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捕捉手法の課題</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24" name="矢印: 右 23">
            <a:extLst>
              <a:ext uri="{FF2B5EF4-FFF2-40B4-BE49-F238E27FC236}">
                <a16:creationId xmlns:a16="http://schemas.microsoft.com/office/drawing/2014/main" id="{7FB49367-98E0-4F16-A446-9F8410AEE77F}"/>
              </a:ext>
            </a:extLst>
          </p:cNvPr>
          <p:cNvSpPr/>
          <p:nvPr/>
        </p:nvSpPr>
        <p:spPr>
          <a:xfrm>
            <a:off x="2989964" y="2355329"/>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89964" y="525901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680619" y="1976437"/>
            <a:ext cx="1029870" cy="118586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739ADC5-3EED-4483-BFE4-EFB920BB0681}"/>
              </a:ext>
            </a:extLst>
          </p:cNvPr>
          <p:cNvSpPr/>
          <p:nvPr/>
        </p:nvSpPr>
        <p:spPr>
          <a:xfrm>
            <a:off x="6680619" y="4581525"/>
            <a:ext cx="1377532" cy="166211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861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機械学習を用いた閾値設定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機械学習を用いて非線形な閾値を設定し，より多くの　　　</a:t>
            </a:r>
            <a:r>
              <a:rPr lang="en-US" altLang="ja-JP" dirty="0"/>
              <a:t>LED</a:t>
            </a:r>
            <a:r>
              <a:rPr lang="ja-JP" altLang="en-US" dirty="0"/>
              <a:t>送信機を検出することで，精度の向上に繋げたい</a:t>
            </a:r>
            <a:endParaRPr lang="en-US" altLang="ja-JP" dirty="0"/>
          </a:p>
        </p:txBody>
      </p:sp>
      <p:grpSp>
        <p:nvGrpSpPr>
          <p:cNvPr id="3" name="グループ化 2">
            <a:extLst>
              <a:ext uri="{FF2B5EF4-FFF2-40B4-BE49-F238E27FC236}">
                <a16:creationId xmlns:a16="http://schemas.microsoft.com/office/drawing/2014/main" id="{3B93EA85-E67E-B81B-12A6-5EBBB3C904E9}"/>
              </a:ext>
            </a:extLst>
          </p:cNvPr>
          <p:cNvGrpSpPr>
            <a:grpSpLocks noChangeAspect="1"/>
          </p:cNvGrpSpPr>
          <p:nvPr/>
        </p:nvGrpSpPr>
        <p:grpSpPr>
          <a:xfrm>
            <a:off x="578480" y="2559751"/>
            <a:ext cx="3600000" cy="3600000"/>
            <a:chOff x="175928" y="3316937"/>
            <a:chExt cx="2880000" cy="2880000"/>
          </a:xfrm>
        </p:grpSpPr>
        <p:pic>
          <p:nvPicPr>
            <p:cNvPr id="16" name="図 15">
              <a:extLst>
                <a:ext uri="{FF2B5EF4-FFF2-40B4-BE49-F238E27FC236}">
                  <a16:creationId xmlns:a16="http://schemas.microsoft.com/office/drawing/2014/main" id="{76C20B25-B13B-7109-7E9C-29A93FE50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8" y="3316937"/>
              <a:ext cx="2880000" cy="2880000"/>
            </a:xfrm>
            <a:prstGeom prst="rect">
              <a:avLst/>
            </a:prstGeom>
          </p:spPr>
        </p:pic>
        <p:cxnSp>
          <p:nvCxnSpPr>
            <p:cNvPr id="18" name="直線コネクタ 17">
              <a:extLst>
                <a:ext uri="{FF2B5EF4-FFF2-40B4-BE49-F238E27FC236}">
                  <a16:creationId xmlns:a16="http://schemas.microsoft.com/office/drawing/2014/main" id="{B2DDCD06-D3EE-511D-B9ED-7F98FEB90F4A}"/>
                </a:ext>
              </a:extLst>
            </p:cNvPr>
            <p:cNvCxnSpPr>
              <a:cxnSpLocks/>
            </p:cNvCxnSpPr>
            <p:nvPr/>
          </p:nvCxnSpPr>
          <p:spPr>
            <a:xfrm>
              <a:off x="531840" y="4521314"/>
              <a:ext cx="2232463" cy="9854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5EDF750-CBEA-337A-7EC6-06A7FB6F38F6}"/>
              </a:ext>
            </a:extLst>
          </p:cNvPr>
          <p:cNvSpPr txBox="1"/>
          <p:nvPr/>
        </p:nvSpPr>
        <p:spPr>
          <a:xfrm>
            <a:off x="3027091" y="5297037"/>
            <a:ext cx="1641111" cy="369332"/>
          </a:xfrm>
          <a:prstGeom prst="rect">
            <a:avLst/>
          </a:prstGeom>
          <a:noFill/>
          <a:ln>
            <a:noFill/>
          </a:ln>
        </p:spPr>
        <p:txBody>
          <a:bodyPr wrap="square" rtlCol="0">
            <a:spAutoFit/>
          </a:bodyPr>
          <a:lstStyle/>
          <a:p>
            <a:pPr algn="ctr"/>
            <a:r>
              <a:rPr kumimoji="1" lang="ja-JP" altLang="en-US" b="1" dirty="0">
                <a:solidFill>
                  <a:schemeClr val="accent6">
                    <a:lumMod val="75000"/>
                  </a:schemeClr>
                </a:solidFill>
              </a:rPr>
              <a:t>閾値直線</a:t>
            </a:r>
          </a:p>
        </p:txBody>
      </p:sp>
      <p:pic>
        <p:nvPicPr>
          <p:cNvPr id="21" name="図 20">
            <a:extLst>
              <a:ext uri="{FF2B5EF4-FFF2-40B4-BE49-F238E27FC236}">
                <a16:creationId xmlns:a16="http://schemas.microsoft.com/office/drawing/2014/main" id="{D066845C-EB58-4853-2A5F-7BC6FAAAB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925" y="2559751"/>
            <a:ext cx="3600000" cy="3600000"/>
          </a:xfrm>
          <a:prstGeom prst="rect">
            <a:avLst/>
          </a:prstGeom>
        </p:spPr>
      </p:pic>
      <p:cxnSp>
        <p:nvCxnSpPr>
          <p:cNvPr id="22" name="直線コネクタ 21">
            <a:extLst>
              <a:ext uri="{FF2B5EF4-FFF2-40B4-BE49-F238E27FC236}">
                <a16:creationId xmlns:a16="http://schemas.microsoft.com/office/drawing/2014/main" id="{235D70E7-0733-766B-491A-F88FF171244F}"/>
              </a:ext>
            </a:extLst>
          </p:cNvPr>
          <p:cNvCxnSpPr>
            <a:cxnSpLocks/>
          </p:cNvCxnSpPr>
          <p:nvPr/>
        </p:nvCxnSpPr>
        <p:spPr>
          <a:xfrm>
            <a:off x="5602815" y="4065222"/>
            <a:ext cx="797985" cy="52622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C3BE5C7-9BB9-B521-0B4C-6137938F942F}"/>
              </a:ext>
            </a:extLst>
          </p:cNvPr>
          <p:cNvSpPr txBox="1"/>
          <p:nvPr/>
        </p:nvSpPr>
        <p:spPr>
          <a:xfrm>
            <a:off x="1072577" y="2375803"/>
            <a:ext cx="2598311" cy="461665"/>
          </a:xfrm>
          <a:prstGeom prst="rect">
            <a:avLst/>
          </a:prstGeom>
          <a:noFill/>
          <a:ln>
            <a:noFill/>
          </a:ln>
        </p:spPr>
        <p:txBody>
          <a:bodyPr wrap="square" rtlCol="0">
            <a:spAutoFit/>
          </a:bodyPr>
          <a:lstStyle/>
          <a:p>
            <a:pPr algn="ctr"/>
            <a:r>
              <a:rPr kumimoji="1" lang="ja-JP" altLang="en-US" sz="2400" b="1" dirty="0"/>
              <a:t>現在の閾値直線</a:t>
            </a:r>
          </a:p>
        </p:txBody>
      </p:sp>
      <p:sp>
        <p:nvSpPr>
          <p:cNvPr id="29" name="テキスト ボックス 28">
            <a:extLst>
              <a:ext uri="{FF2B5EF4-FFF2-40B4-BE49-F238E27FC236}">
                <a16:creationId xmlns:a16="http://schemas.microsoft.com/office/drawing/2014/main" id="{0D516E8C-E200-690B-2B6D-5BDCDBB4BEA5}"/>
              </a:ext>
            </a:extLst>
          </p:cNvPr>
          <p:cNvSpPr txBox="1"/>
          <p:nvPr/>
        </p:nvSpPr>
        <p:spPr>
          <a:xfrm>
            <a:off x="5734969" y="2375803"/>
            <a:ext cx="2598311" cy="461665"/>
          </a:xfrm>
          <a:prstGeom prst="rect">
            <a:avLst/>
          </a:prstGeom>
          <a:noFill/>
          <a:ln>
            <a:noFill/>
          </a:ln>
        </p:spPr>
        <p:txBody>
          <a:bodyPr wrap="square" rtlCol="0">
            <a:spAutoFit/>
          </a:bodyPr>
          <a:lstStyle/>
          <a:p>
            <a:pPr algn="ctr"/>
            <a:r>
              <a:rPr kumimoji="1" lang="ja-JP" altLang="en-US" sz="2400" b="1" dirty="0"/>
              <a:t>理想の閾値</a:t>
            </a:r>
            <a:r>
              <a:rPr kumimoji="1" lang="en-US" altLang="ja-JP" sz="2400" dirty="0"/>
              <a:t>(</a:t>
            </a:r>
            <a:r>
              <a:rPr kumimoji="1" lang="ja-JP" altLang="en-US" sz="2400" dirty="0"/>
              <a:t>例</a:t>
            </a:r>
            <a:r>
              <a:rPr kumimoji="1" lang="en-US" altLang="ja-JP" sz="2400" dirty="0"/>
              <a:t>)</a:t>
            </a:r>
            <a:endParaRPr kumimoji="1" lang="ja-JP" altLang="en-US" sz="2400" dirty="0"/>
          </a:p>
        </p:txBody>
      </p:sp>
      <p:cxnSp>
        <p:nvCxnSpPr>
          <p:cNvPr id="31" name="直線コネクタ 30">
            <a:extLst>
              <a:ext uri="{FF2B5EF4-FFF2-40B4-BE49-F238E27FC236}">
                <a16:creationId xmlns:a16="http://schemas.microsoft.com/office/drawing/2014/main" id="{9F57A909-C1A3-D51B-BD63-AFE6AA635F4C}"/>
              </a:ext>
            </a:extLst>
          </p:cNvPr>
          <p:cNvCxnSpPr>
            <a:cxnSpLocks/>
          </p:cNvCxnSpPr>
          <p:nvPr/>
        </p:nvCxnSpPr>
        <p:spPr>
          <a:xfrm>
            <a:off x="6400800" y="4591443"/>
            <a:ext cx="174645" cy="70559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2B63A-131E-EDEE-332C-4EE85720DCE8}"/>
              </a:ext>
            </a:extLst>
          </p:cNvPr>
          <p:cNvCxnSpPr>
            <a:cxnSpLocks/>
          </p:cNvCxnSpPr>
          <p:nvPr/>
        </p:nvCxnSpPr>
        <p:spPr>
          <a:xfrm flipV="1">
            <a:off x="6575445" y="4944240"/>
            <a:ext cx="1781155" cy="3527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7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機械学習による判定</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今回は，</a:t>
            </a:r>
            <a:r>
              <a:rPr lang="en-US" altLang="ja-JP" dirty="0"/>
              <a:t>python</a:t>
            </a:r>
            <a:r>
              <a:rPr lang="ja-JP" altLang="en-US" dirty="0"/>
              <a:t>の機械学習ライブラリである</a:t>
            </a:r>
            <a:r>
              <a:rPr lang="en-US" altLang="ja-JP" dirty="0"/>
              <a:t>scikit-learn</a:t>
            </a:r>
            <a:r>
              <a:rPr lang="ja-JP" altLang="en-US" dirty="0"/>
              <a:t>から，決定木と</a:t>
            </a:r>
            <a:r>
              <a:rPr lang="en-US" altLang="ja-JP" dirty="0"/>
              <a:t>SVM</a:t>
            </a:r>
            <a:r>
              <a:rPr lang="ja-JP" altLang="en-US" dirty="0"/>
              <a:t>を用いて学習を行った．</a:t>
            </a:r>
            <a:endParaRPr lang="en-US" altLang="ja-JP" dirty="0"/>
          </a:p>
          <a:p>
            <a:pPr lvl="1"/>
            <a:r>
              <a:rPr lang="ja-JP" altLang="en-US" dirty="0"/>
              <a:t>今回はパラメータは初期値で行った．</a:t>
            </a:r>
            <a:endParaRPr lang="en-US" altLang="ja-JP" dirty="0"/>
          </a:p>
          <a:p>
            <a:pPr lvl="1"/>
            <a:endParaRPr lang="en-US" altLang="ja-JP" dirty="0"/>
          </a:p>
          <a:p>
            <a:r>
              <a:rPr lang="ja-JP" altLang="en-US" dirty="0"/>
              <a:t>機械学習諸元と，用いた空間</a:t>
            </a:r>
            <a:r>
              <a:rPr lang="en-US" altLang="ja-JP" dirty="0"/>
              <a:t>-</a:t>
            </a:r>
            <a:r>
              <a:rPr lang="ja-JP" altLang="en-US" dirty="0"/>
              <a:t>時間勾配データの散布図を以下に示す．</a:t>
            </a:r>
            <a:endParaRPr lang="en-US" altLang="ja-JP"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extLst>
              <p:ext uri="{D42A27DB-BD31-4B8C-83A1-F6EECF244321}">
                <p14:modId xmlns:p14="http://schemas.microsoft.com/office/powerpoint/2010/main" val="2626173172"/>
              </p:ext>
            </p:extLst>
          </p:nvPr>
        </p:nvGraphicFramePr>
        <p:xfrm>
          <a:off x="537990" y="4066493"/>
          <a:ext cx="2954510" cy="1767840"/>
        </p:xfrm>
        <a:graphic>
          <a:graphicData uri="http://schemas.openxmlformats.org/drawingml/2006/table">
            <a:tbl>
              <a:tblPr firstRow="1" bandRow="1">
                <a:tableStyleId>{5940675A-B579-460E-94D1-54222C63F5DA}</a:tableStyleId>
              </a:tblPr>
              <a:tblGrid>
                <a:gridCol w="1278110">
                  <a:extLst>
                    <a:ext uri="{9D8B030D-6E8A-4147-A177-3AD203B41FA5}">
                      <a16:colId xmlns:a16="http://schemas.microsoft.com/office/drawing/2014/main" val="432297810"/>
                    </a:ext>
                  </a:extLst>
                </a:gridCol>
                <a:gridCol w="1676400">
                  <a:extLst>
                    <a:ext uri="{9D8B030D-6E8A-4147-A177-3AD203B41FA5}">
                      <a16:colId xmlns:a16="http://schemas.microsoft.com/office/drawing/2014/main" val="1756635863"/>
                    </a:ext>
                  </a:extLst>
                </a:gridCol>
              </a:tblGrid>
              <a:tr h="308430">
                <a:tc>
                  <a:txBody>
                    <a:bodyPr/>
                    <a:lstStyle/>
                    <a:p>
                      <a:pPr algn="ctr"/>
                      <a:r>
                        <a:rPr kumimoji="1" lang="ja-JP" altLang="en-US" sz="1400" b="1" dirty="0"/>
                        <a:t>データ数</a:t>
                      </a:r>
                      <a:endParaRPr kumimoji="1" lang="en-US" altLang="ja-JP" sz="1400" b="1" dirty="0"/>
                    </a:p>
                    <a:p>
                      <a:pPr algn="ctr"/>
                      <a:r>
                        <a:rPr kumimoji="1" lang="ja-JP" altLang="en-US" sz="1400" b="1" dirty="0"/>
                        <a:t>（</a:t>
                      </a:r>
                      <a:r>
                        <a:rPr kumimoji="1" lang="en-US" altLang="ja-JP" sz="1400" b="1" dirty="0"/>
                        <a:t>LED</a:t>
                      </a:r>
                      <a:r>
                        <a:rPr kumimoji="1" lang="ja-JP" altLang="en-US" sz="1400" b="1" dirty="0"/>
                        <a:t>送信機）</a:t>
                      </a:r>
                      <a:endParaRPr kumimoji="1" lang="en-US" altLang="ja-JP" sz="1400" b="1" dirty="0"/>
                    </a:p>
                  </a:txBody>
                  <a:tcPr/>
                </a:tc>
                <a:tc>
                  <a:txBody>
                    <a:bodyPr/>
                    <a:lstStyle/>
                    <a:p>
                      <a:pPr algn="ctr"/>
                      <a:r>
                        <a:rPr kumimoji="1" lang="en-US" altLang="ja-JP" sz="1400" b="1" dirty="0"/>
                        <a:t>6115 </a:t>
                      </a:r>
                      <a:r>
                        <a:rPr kumimoji="1" lang="ja-JP" altLang="en-US" sz="1400" b="1" dirty="0"/>
                        <a:t>個</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データ数</a:t>
                      </a:r>
                      <a:endParaRPr kumimoji="1" lang="en-US" altLang="ja-JP" sz="1400" b="1" dirty="0"/>
                    </a:p>
                    <a:p>
                      <a:pPr algn="ctr"/>
                      <a:r>
                        <a:rPr kumimoji="1" lang="ja-JP" altLang="en-US" sz="1400" b="1" dirty="0"/>
                        <a:t>（背景）</a:t>
                      </a:r>
                      <a:endParaRPr kumimoji="1" lang="en-US" altLang="ja-JP" sz="1400" b="1" dirty="0"/>
                    </a:p>
                  </a:txBody>
                  <a:tcPr/>
                </a:tc>
                <a:tc>
                  <a:txBody>
                    <a:bodyPr/>
                    <a:lstStyle/>
                    <a:p>
                      <a:pPr algn="ctr"/>
                      <a:r>
                        <a:rPr kumimoji="1" lang="en-US" altLang="ja-JP" sz="1400" b="1" dirty="0"/>
                        <a:t>6401 </a:t>
                      </a:r>
                      <a:r>
                        <a:rPr kumimoji="1" lang="ja-JP" altLang="en-US" sz="1400" b="1" dirty="0"/>
                        <a:t>個</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ja-JP" altLang="en-US" sz="1400" b="1" dirty="0"/>
                        <a:t>特徴量</a:t>
                      </a:r>
                      <a:endParaRPr kumimoji="1" lang="en-US" altLang="ja-JP" sz="1400" b="1" dirty="0"/>
                    </a:p>
                  </a:txBody>
                  <a:tcPr/>
                </a:tc>
                <a:tc>
                  <a:txBody>
                    <a:bodyPr/>
                    <a:lstStyle/>
                    <a:p>
                      <a:pPr algn="ctr"/>
                      <a:r>
                        <a:rPr kumimoji="1" lang="en-US" altLang="ja-JP" sz="1400" b="1" dirty="0"/>
                        <a:t>2 </a:t>
                      </a:r>
                      <a:r>
                        <a:rPr kumimoji="1" lang="ja-JP" altLang="en-US" sz="1400" b="1" dirty="0"/>
                        <a:t>種</a:t>
                      </a:r>
                      <a:endParaRPr kumimoji="1" lang="en-US" altLang="ja-JP" sz="1400" b="1" dirty="0"/>
                    </a:p>
                    <a:p>
                      <a:pPr algn="ctr"/>
                      <a:r>
                        <a:rPr kumimoji="1" lang="ja-JP" altLang="en-US" sz="1400" b="1" dirty="0"/>
                        <a:t>（空間</a:t>
                      </a:r>
                      <a:r>
                        <a:rPr kumimoji="1" lang="en-US" altLang="ja-JP" sz="1400" b="1" dirty="0"/>
                        <a:t>-</a:t>
                      </a:r>
                      <a:r>
                        <a:rPr kumimoji="1" lang="ja-JP" altLang="en-US" sz="1400" b="1" dirty="0"/>
                        <a:t>時間勾配）</a:t>
                      </a:r>
                      <a:endParaRPr kumimoji="1" lang="en-US" altLang="ja-JP" sz="1400" b="1" dirty="0"/>
                    </a:p>
                  </a:txBody>
                  <a:tcPr/>
                </a:tc>
                <a:extLst>
                  <a:ext uri="{0D108BD9-81ED-4DB2-BD59-A6C34878D82A}">
                    <a16:rowId xmlns:a16="http://schemas.microsoft.com/office/drawing/2014/main" val="113809042"/>
                  </a:ext>
                </a:extLst>
              </a:tr>
            </a:tbl>
          </a:graphicData>
        </a:graphic>
      </p:graphicFrame>
      <p:sp>
        <p:nvSpPr>
          <p:cNvPr id="17" name="テキスト ボックス 16">
            <a:extLst>
              <a:ext uri="{FF2B5EF4-FFF2-40B4-BE49-F238E27FC236}">
                <a16:creationId xmlns:a16="http://schemas.microsoft.com/office/drawing/2014/main" id="{D77F8B1C-2B4E-3912-AE4D-FB87C674F24A}"/>
              </a:ext>
            </a:extLst>
          </p:cNvPr>
          <p:cNvSpPr txBox="1"/>
          <p:nvPr/>
        </p:nvSpPr>
        <p:spPr>
          <a:xfrm>
            <a:off x="651839" y="3609738"/>
            <a:ext cx="2650612" cy="369332"/>
          </a:xfrm>
          <a:prstGeom prst="rect">
            <a:avLst/>
          </a:prstGeom>
          <a:noFill/>
        </p:spPr>
        <p:txBody>
          <a:bodyPr wrap="square" rtlCol="0">
            <a:spAutoFit/>
          </a:bodyPr>
          <a:lstStyle/>
          <a:p>
            <a:pPr algn="ctr"/>
            <a:r>
              <a:rPr kumimoji="1" lang="ja-JP" altLang="en-US" b="1" dirty="0"/>
              <a:t>機械学習諸元</a:t>
            </a:r>
          </a:p>
        </p:txBody>
      </p:sp>
      <p:pic>
        <p:nvPicPr>
          <p:cNvPr id="6" name="図 5">
            <a:extLst>
              <a:ext uri="{FF2B5EF4-FFF2-40B4-BE49-F238E27FC236}">
                <a16:creationId xmlns:a16="http://schemas.microsoft.com/office/drawing/2014/main" id="{1026F8E5-7389-931D-676F-D7B175AF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675" y="2890563"/>
            <a:ext cx="3600000" cy="3600000"/>
          </a:xfrm>
          <a:prstGeom prst="rect">
            <a:avLst/>
          </a:prstGeom>
        </p:spPr>
      </p:pic>
    </p:spTree>
    <p:extLst>
      <p:ext uri="{BB962C8B-B14F-4D97-AF65-F5344CB8AC3E}">
        <p14:creationId xmlns:p14="http://schemas.microsoft.com/office/powerpoint/2010/main" val="99048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4">
            <a:extLst>
              <a:ext uri="{FF2B5EF4-FFF2-40B4-BE49-F238E27FC236}">
                <a16:creationId xmlns:a16="http://schemas.microsoft.com/office/drawing/2014/main" id="{4686A356-81FC-08E0-F183-7E17239030E6}"/>
              </a:ext>
            </a:extLst>
          </p:cNvPr>
          <p:cNvSpPr txBox="1">
            <a:spLocks/>
          </p:cNvSpPr>
          <p:nvPr/>
        </p:nvSpPr>
        <p:spPr>
          <a:xfrm>
            <a:off x="4648095" y="805776"/>
            <a:ext cx="3984750"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F528F"/>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F528F"/>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SVC</a:t>
            </a:r>
          </a:p>
          <a:p>
            <a:pPr lvl="1"/>
            <a:r>
              <a:rPr lang="ja-JP" altLang="en-US" dirty="0"/>
              <a:t>正解率</a:t>
            </a:r>
            <a:r>
              <a:rPr lang="en-US" altLang="ja-JP" dirty="0"/>
              <a:t>70.6%</a:t>
            </a:r>
            <a:r>
              <a:rPr lang="ja-JP" altLang="en-US" dirty="0"/>
              <a:t>，精度</a:t>
            </a:r>
            <a:r>
              <a:rPr lang="en-US" altLang="ja-JP" dirty="0"/>
              <a:t>95.6%</a:t>
            </a:r>
          </a:p>
          <a:p>
            <a:endParaRPr lang="en-US" altLang="ja-JP" dirty="0"/>
          </a:p>
          <a:p>
            <a:endParaRPr lang="en-US" altLang="ja-JP" dirty="0"/>
          </a:p>
          <a:p>
            <a:endParaRPr lang="en-US" altLang="ja-JP" dirty="0"/>
          </a:p>
          <a:p>
            <a:endParaRPr lang="en-US" altLang="ja-JP" dirty="0"/>
          </a:p>
          <a:p>
            <a:pPr marL="0" indent="0">
              <a:buFont typeface="Wingdings" panose="05000000000000000000" pitchFamily="2" charset="2"/>
              <a:buNone/>
            </a:pPr>
            <a:endParaRPr lang="en-US" altLang="ja-JP" dirty="0"/>
          </a:p>
          <a:p>
            <a:pPr marL="0" indent="0">
              <a:buNone/>
            </a:pPr>
            <a:endParaRPr lang="en-US" altLang="ja-JP" dirty="0"/>
          </a:p>
        </p:txBody>
      </p:sp>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lang="ja-JP" altLang="en-US" dirty="0"/>
              <a:t>機械学習の結果</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18508" cy="6153824"/>
          </a:xfrm>
        </p:spPr>
        <p:txBody>
          <a:bodyPr>
            <a:normAutofit/>
          </a:bodyPr>
          <a:lstStyle/>
          <a:p>
            <a:r>
              <a:rPr lang="ja-JP" altLang="en-US" dirty="0"/>
              <a:t>決定木</a:t>
            </a:r>
            <a:endParaRPr lang="en-US" altLang="ja-JP" dirty="0"/>
          </a:p>
          <a:p>
            <a:pPr lvl="1"/>
            <a:r>
              <a:rPr lang="ja-JP" altLang="en-US" dirty="0"/>
              <a:t>正解率</a:t>
            </a:r>
            <a:r>
              <a:rPr lang="en-US" altLang="ja-JP" dirty="0"/>
              <a:t>73.2%</a:t>
            </a:r>
            <a:r>
              <a:rPr lang="ja-JP" altLang="en-US" dirty="0"/>
              <a:t>，精度</a:t>
            </a:r>
            <a:r>
              <a:rPr lang="en-US" altLang="ja-JP" dirty="0"/>
              <a:t>78.5%</a:t>
            </a:r>
          </a:p>
          <a:p>
            <a:pPr lvl="1"/>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sz="200" dirty="0"/>
          </a:p>
          <a:p>
            <a:r>
              <a:rPr lang="ja-JP" altLang="en-US" dirty="0"/>
              <a:t>今回は送信機を正しく送信機と判断できるデータを　　　増やしたいので，以下の二点が重要</a:t>
            </a:r>
            <a:endParaRPr lang="en-US" altLang="ja-JP" dirty="0"/>
          </a:p>
          <a:p>
            <a:pPr marL="914400" lvl="1" indent="-457200">
              <a:buFont typeface="+mj-lt"/>
              <a:buAutoNum type="arabicPeriod"/>
            </a:pPr>
            <a:r>
              <a:rPr lang="ja-JP" altLang="en-US" dirty="0"/>
              <a:t>送信機を送信機と正しく認識すること．</a:t>
            </a:r>
            <a:endParaRPr lang="en-US" altLang="ja-JP" dirty="0"/>
          </a:p>
          <a:p>
            <a:pPr marL="914400" lvl="1" indent="-457200">
              <a:buFont typeface="+mj-lt"/>
              <a:buAutoNum type="arabicPeriod"/>
            </a:pPr>
            <a:r>
              <a:rPr lang="ja-JP" altLang="en-US" dirty="0"/>
              <a:t>背景を送信機と認識しないこと．</a:t>
            </a:r>
            <a:endParaRPr lang="en-US" altLang="ja-JP" dirty="0"/>
          </a:p>
          <a:p>
            <a:pPr marL="0" indent="0">
              <a:buNone/>
            </a:pPr>
            <a:r>
              <a:rPr lang="ja-JP" altLang="en-US" dirty="0"/>
              <a:t>⇒現状では</a:t>
            </a:r>
            <a:r>
              <a:rPr lang="en-US" altLang="ja-JP" dirty="0"/>
              <a:t>SVC</a:t>
            </a:r>
            <a:r>
              <a:rPr lang="ja-JP" altLang="en-US" dirty="0"/>
              <a:t>が適していると考えられる．</a:t>
            </a:r>
            <a:endParaRPr lang="en-US" altLang="ja-JP" dirty="0"/>
          </a:p>
        </p:txBody>
      </p:sp>
      <p:graphicFrame>
        <p:nvGraphicFramePr>
          <p:cNvPr id="15" name="表 5">
            <a:extLst>
              <a:ext uri="{FF2B5EF4-FFF2-40B4-BE49-F238E27FC236}">
                <a16:creationId xmlns:a16="http://schemas.microsoft.com/office/drawing/2014/main" id="{82851A53-882A-78FD-3BD4-A7AFE4498550}"/>
              </a:ext>
            </a:extLst>
          </p:cNvPr>
          <p:cNvGraphicFramePr>
            <a:graphicFrameLocks noGrp="1"/>
          </p:cNvGraphicFramePr>
          <p:nvPr>
            <p:extLst>
              <p:ext uri="{D42A27DB-BD31-4B8C-83A1-F6EECF244321}">
                <p14:modId xmlns:p14="http://schemas.microsoft.com/office/powerpoint/2010/main" val="3122047495"/>
              </p:ext>
            </p:extLst>
          </p:nvPr>
        </p:nvGraphicFramePr>
        <p:xfrm>
          <a:off x="881779" y="1680160"/>
          <a:ext cx="2998942" cy="2481908"/>
        </p:xfrm>
        <a:graphic>
          <a:graphicData uri="http://schemas.openxmlformats.org/drawingml/2006/table">
            <a:tbl>
              <a:tblPr firstRow="1" bandRow="1">
                <a:tableStyleId>{5940675A-B579-460E-94D1-54222C63F5DA}</a:tableStyleId>
              </a:tblPr>
              <a:tblGrid>
                <a:gridCol w="484257">
                  <a:extLst>
                    <a:ext uri="{9D8B030D-6E8A-4147-A177-3AD203B41FA5}">
                      <a16:colId xmlns:a16="http://schemas.microsoft.com/office/drawing/2014/main" val="910575716"/>
                    </a:ext>
                  </a:extLst>
                </a:gridCol>
                <a:gridCol w="484257">
                  <a:extLst>
                    <a:ext uri="{9D8B030D-6E8A-4147-A177-3AD203B41FA5}">
                      <a16:colId xmlns:a16="http://schemas.microsoft.com/office/drawing/2014/main" val="2931446567"/>
                    </a:ext>
                  </a:extLst>
                </a:gridCol>
                <a:gridCol w="1015214">
                  <a:extLst>
                    <a:ext uri="{9D8B030D-6E8A-4147-A177-3AD203B41FA5}">
                      <a16:colId xmlns:a16="http://schemas.microsoft.com/office/drawing/2014/main" val="432297810"/>
                    </a:ext>
                  </a:extLst>
                </a:gridCol>
                <a:gridCol w="1015214">
                  <a:extLst>
                    <a:ext uri="{9D8B030D-6E8A-4147-A177-3AD203B41FA5}">
                      <a16:colId xmlns:a16="http://schemas.microsoft.com/office/drawing/2014/main" val="1756635863"/>
                    </a:ext>
                  </a:extLst>
                </a:gridCol>
              </a:tblGrid>
              <a:tr h="307012">
                <a:tc rowSpan="2" gridSpan="2">
                  <a:txBody>
                    <a:bodyPr/>
                    <a:lstStyle/>
                    <a:p>
                      <a:pPr algn="ctr"/>
                      <a:r>
                        <a:rPr kumimoji="1" lang="ja-JP" altLang="en-US" sz="2000" b="1" dirty="0"/>
                        <a:t>決定木</a:t>
                      </a:r>
                      <a:endParaRPr kumimoji="1" lang="en-US" altLang="ja-JP"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実際のデータ</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1540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kumimoji="1" lang="en-US" altLang="ja-JP" sz="2000" b="1" dirty="0"/>
                        <a:t>332</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674</a:t>
                      </a:r>
                    </a:p>
                  </a:txBody>
                  <a:tcPr anchor="ctr"/>
                </a:tc>
                <a:tc>
                  <a:txBody>
                    <a:bodyPr/>
                    <a:lstStyle/>
                    <a:p>
                      <a:pPr algn="ctr"/>
                      <a:r>
                        <a:rPr kumimoji="1" lang="en-US" altLang="ja-JP" sz="2000" b="1" dirty="0"/>
                        <a:t>1209</a:t>
                      </a:r>
                    </a:p>
                  </a:txBody>
                  <a:tcPr anchor="ctr">
                    <a:solidFill>
                      <a:schemeClr val="bg2">
                        <a:lumMod val="90000"/>
                      </a:schemeClr>
                    </a:solidFill>
                  </a:tcPr>
                </a:tc>
                <a:extLst>
                  <a:ext uri="{0D108BD9-81ED-4DB2-BD59-A6C34878D82A}">
                    <a16:rowId xmlns:a16="http://schemas.microsoft.com/office/drawing/2014/main" val="3346374874"/>
                  </a:ext>
                </a:extLst>
              </a:tr>
            </a:tbl>
          </a:graphicData>
        </a:graphic>
      </p:graphicFrame>
      <p:graphicFrame>
        <p:nvGraphicFramePr>
          <p:cNvPr id="8" name="表 5">
            <a:extLst>
              <a:ext uri="{FF2B5EF4-FFF2-40B4-BE49-F238E27FC236}">
                <a16:creationId xmlns:a16="http://schemas.microsoft.com/office/drawing/2014/main" id="{94080E65-4199-E1EB-A22D-DE2DC50203D2}"/>
              </a:ext>
            </a:extLst>
          </p:cNvPr>
          <p:cNvGraphicFramePr>
            <a:graphicFrameLocks noGrp="1"/>
          </p:cNvGraphicFramePr>
          <p:nvPr>
            <p:extLst>
              <p:ext uri="{D42A27DB-BD31-4B8C-83A1-F6EECF244321}">
                <p14:modId xmlns:p14="http://schemas.microsoft.com/office/powerpoint/2010/main" val="3866019864"/>
              </p:ext>
            </p:extLst>
          </p:nvPr>
        </p:nvGraphicFramePr>
        <p:xfrm>
          <a:off x="5236249" y="1680160"/>
          <a:ext cx="2998942" cy="2481908"/>
        </p:xfrm>
        <a:graphic>
          <a:graphicData uri="http://schemas.openxmlformats.org/drawingml/2006/table">
            <a:tbl>
              <a:tblPr firstRow="1" bandRow="1">
                <a:tableStyleId>{5940675A-B579-460E-94D1-54222C63F5DA}</a:tableStyleId>
              </a:tblPr>
              <a:tblGrid>
                <a:gridCol w="484257">
                  <a:extLst>
                    <a:ext uri="{9D8B030D-6E8A-4147-A177-3AD203B41FA5}">
                      <a16:colId xmlns:a16="http://schemas.microsoft.com/office/drawing/2014/main" val="910575716"/>
                    </a:ext>
                  </a:extLst>
                </a:gridCol>
                <a:gridCol w="484257">
                  <a:extLst>
                    <a:ext uri="{9D8B030D-6E8A-4147-A177-3AD203B41FA5}">
                      <a16:colId xmlns:a16="http://schemas.microsoft.com/office/drawing/2014/main" val="2931446567"/>
                    </a:ext>
                  </a:extLst>
                </a:gridCol>
                <a:gridCol w="1015214">
                  <a:extLst>
                    <a:ext uri="{9D8B030D-6E8A-4147-A177-3AD203B41FA5}">
                      <a16:colId xmlns:a16="http://schemas.microsoft.com/office/drawing/2014/main" val="432297810"/>
                    </a:ext>
                  </a:extLst>
                </a:gridCol>
                <a:gridCol w="1015214">
                  <a:extLst>
                    <a:ext uri="{9D8B030D-6E8A-4147-A177-3AD203B41FA5}">
                      <a16:colId xmlns:a16="http://schemas.microsoft.com/office/drawing/2014/main" val="1756635863"/>
                    </a:ext>
                  </a:extLst>
                </a:gridCol>
              </a:tblGrid>
              <a:tr h="307012">
                <a:tc rowSpan="2" gridSpan="2">
                  <a:txBody>
                    <a:bodyPr/>
                    <a:lstStyle/>
                    <a:p>
                      <a:pPr algn="ctr"/>
                      <a:r>
                        <a:rPr kumimoji="1" lang="en-US" altLang="ja-JP" sz="2000" b="1" dirty="0"/>
                        <a:t>SVC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kumimoji="1" lang="ja-JP" altLang="en-US" sz="1800" b="1" dirty="0"/>
                        <a:t>予測結果</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03841"/>
                  </a:ext>
                </a:extLst>
              </a:tr>
              <a:tr h="418726">
                <a:tc gridSpan="2" vMerge="1">
                  <a:txBody>
                    <a:bodyPr/>
                    <a:lstStyle/>
                    <a:p>
                      <a:pPr algn="ctr"/>
                      <a:endParaRPr kumimoji="1" lang="en-US" altLang="ja-JP" sz="14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kumimoji="1" lang="en-US" altLang="ja-JP" sz="1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800" b="1" dirty="0"/>
                        <a:t>背景</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800" b="1" dirty="0"/>
                        <a:t>送信機</a:t>
                      </a:r>
                      <a:endParaRPr kumimoji="1" lang="en-US" altLang="ja-JP"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2560040"/>
                  </a:ext>
                </a:extLst>
              </a:tr>
              <a:tr h="848711">
                <a:tc rowSpan="2">
                  <a:txBody>
                    <a:bodyPr/>
                    <a:lstStyle/>
                    <a:p>
                      <a:pPr algn="ctr"/>
                      <a:r>
                        <a:rPr kumimoji="1" lang="ja-JP" altLang="en-US" sz="1800" b="1" dirty="0"/>
                        <a:t>実際のデータ</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背景</a:t>
                      </a:r>
                      <a:endParaRPr kumimoji="1" lang="en-US" altLang="ja-JP" sz="1800" b="1" dirty="0"/>
                    </a:p>
                  </a:txBody>
                  <a:tcPr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b="1" dirty="0"/>
                        <a:t>1835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kumimoji="1" lang="en-US" altLang="ja-JP" sz="2000" b="1" dirty="0"/>
                        <a:t>37</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32386925"/>
                  </a:ext>
                </a:extLst>
              </a:tr>
              <a:tr h="848711">
                <a:tc vMerge="1">
                  <a:txBody>
                    <a:bodyPr/>
                    <a:lstStyle/>
                    <a:p>
                      <a:pPr algn="ctr"/>
                      <a:endParaRPr kumimoji="1" lang="en-US" altLang="ja-JP" sz="1400" b="1" dirty="0"/>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sz="1800" b="1" dirty="0"/>
                        <a:t>送信機</a:t>
                      </a:r>
                      <a:endParaRPr kumimoji="1" lang="en-US" altLang="ja-JP" sz="1800" b="1" dirty="0"/>
                    </a:p>
                  </a:txBody>
                  <a:tcPr vert="eaVert">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kumimoji="1" lang="en-US" altLang="ja-JP" sz="2000" b="1" dirty="0"/>
                        <a:t>1066</a:t>
                      </a:r>
                    </a:p>
                  </a:txBody>
                  <a:tcPr anchor="ctr"/>
                </a:tc>
                <a:tc>
                  <a:txBody>
                    <a:bodyPr/>
                    <a:lstStyle/>
                    <a:p>
                      <a:pPr algn="ctr"/>
                      <a:r>
                        <a:rPr kumimoji="1" lang="en-US" altLang="ja-JP" sz="2000" b="1" dirty="0"/>
                        <a:t>817</a:t>
                      </a:r>
                    </a:p>
                  </a:txBody>
                  <a:tcPr anchor="ctr">
                    <a:solidFill>
                      <a:schemeClr val="bg2">
                        <a:lumMod val="90000"/>
                      </a:schemeClr>
                    </a:solidFill>
                  </a:tcPr>
                </a:tc>
                <a:extLst>
                  <a:ext uri="{0D108BD9-81ED-4DB2-BD59-A6C34878D82A}">
                    <a16:rowId xmlns:a16="http://schemas.microsoft.com/office/drawing/2014/main" val="3346374874"/>
                  </a:ext>
                </a:extLst>
              </a:tr>
            </a:tbl>
          </a:graphicData>
        </a:graphic>
      </p:graphicFrame>
    </p:spTree>
    <p:extLst>
      <p:ext uri="{BB962C8B-B14F-4D97-AF65-F5344CB8AC3E}">
        <p14:creationId xmlns:p14="http://schemas.microsoft.com/office/powerpoint/2010/main" val="276957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lang="ja-JP" altLang="en-US" dirty="0"/>
              <a:t>機械学習の精度向上に向けて</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618508" cy="5671224"/>
          </a:xfrm>
        </p:spPr>
        <p:txBody>
          <a:bodyPr>
            <a:normAutofit/>
          </a:bodyPr>
          <a:lstStyle/>
          <a:p>
            <a:r>
              <a:rPr lang="ja-JP" altLang="en-US" dirty="0"/>
              <a:t>現状より精度を上げ，背景を送信機と誤判別する回数を０にするために，以下のことを検討中</a:t>
            </a:r>
            <a:endParaRPr lang="en-US" altLang="ja-JP" dirty="0"/>
          </a:p>
          <a:p>
            <a:endParaRPr lang="en-US" altLang="ja-JP" dirty="0"/>
          </a:p>
          <a:p>
            <a:pPr marL="457200" indent="-457200">
              <a:buFont typeface="+mj-lt"/>
              <a:buAutoNum type="arabicPeriod"/>
            </a:pPr>
            <a:r>
              <a:rPr lang="ja-JP" altLang="en-US" dirty="0"/>
              <a:t>機械学習のパラメータ変更</a:t>
            </a:r>
            <a:endParaRPr lang="en-US" altLang="ja-JP" dirty="0"/>
          </a:p>
          <a:p>
            <a:pPr lvl="1"/>
            <a:r>
              <a:rPr lang="ja-JP" altLang="en-US" dirty="0"/>
              <a:t>現状はまったく変更していない状態なので，改善の余地は大きい．</a:t>
            </a:r>
            <a:endParaRPr lang="en-US" altLang="ja-JP" dirty="0"/>
          </a:p>
          <a:p>
            <a:pPr marL="457200" indent="-457200">
              <a:buFont typeface="+mj-lt"/>
              <a:buAutoNum type="arabicPeriod"/>
            </a:pPr>
            <a:r>
              <a:rPr lang="ja-JP" altLang="en-US" dirty="0"/>
              <a:t>データの種類の追加</a:t>
            </a:r>
            <a:endParaRPr lang="en-US" altLang="ja-JP" dirty="0"/>
          </a:p>
          <a:p>
            <a:pPr lvl="1"/>
            <a:r>
              <a:rPr lang="ja-JP" altLang="en-US" dirty="0"/>
              <a:t>空間勾配と時間勾配の二つのみなので，新たに追加することでよい結果が得られるかも</a:t>
            </a:r>
            <a:endParaRPr lang="en-US" altLang="ja-JP" dirty="0"/>
          </a:p>
        </p:txBody>
      </p:sp>
    </p:spTree>
    <p:extLst>
      <p:ext uri="{BB962C8B-B14F-4D97-AF65-F5344CB8AC3E}">
        <p14:creationId xmlns:p14="http://schemas.microsoft.com/office/powerpoint/2010/main" val="2948195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ja-JP" altLang="en-US" dirty="0"/>
              <a:t>機械学習を用いた空間</a:t>
            </a:r>
            <a:r>
              <a:rPr lang="en-US" altLang="ja-JP" dirty="0"/>
              <a:t>-</a:t>
            </a:r>
            <a:r>
              <a:rPr lang="ja-JP" altLang="en-US" dirty="0"/>
              <a:t>時間勾配散布図における閾値の設定手法を検討した</a:t>
            </a:r>
            <a:endParaRPr lang="en-US" altLang="ja-JP" dirty="0"/>
          </a:p>
          <a:p>
            <a:pPr marL="0" indent="0">
              <a:buNone/>
            </a:pPr>
            <a:endParaRPr lang="en-US" altLang="ja-JP" b="1" dirty="0"/>
          </a:p>
          <a:p>
            <a:pPr marL="0" indent="0">
              <a:buNone/>
            </a:pPr>
            <a:endParaRPr lang="en-US" altLang="ja-JP" b="1" dirty="0"/>
          </a:p>
          <a:p>
            <a:pPr marL="0" indent="0">
              <a:buNone/>
            </a:pPr>
            <a:r>
              <a:rPr lang="ja-JP" altLang="en-US" b="1" dirty="0"/>
              <a:t>課題</a:t>
            </a:r>
            <a:endParaRPr lang="en-US" altLang="ja-JP" b="1" dirty="0"/>
          </a:p>
          <a:p>
            <a:r>
              <a:rPr kumimoji="1" lang="ja-JP" altLang="en-US" dirty="0"/>
              <a:t>機械学習の精度向上</a:t>
            </a:r>
            <a:endParaRPr kumimoji="1" lang="en-US" altLang="ja-JP" dirty="0"/>
          </a:p>
          <a:p>
            <a:pPr lvl="1"/>
            <a:r>
              <a:rPr lang="ja-JP" altLang="en-US" dirty="0"/>
              <a:t>パラメータの変更など，改善の余地は多々ある．</a:t>
            </a:r>
            <a:endParaRPr lang="en-US" altLang="ja-JP" dirty="0"/>
          </a:p>
          <a:p>
            <a:pPr lvl="1"/>
            <a:r>
              <a:rPr lang="ja-JP" altLang="en-US" dirty="0"/>
              <a:t>背景を</a:t>
            </a:r>
            <a:r>
              <a:rPr lang="en-US" altLang="ja-JP" dirty="0"/>
              <a:t>LED</a:t>
            </a:r>
            <a:r>
              <a:rPr lang="ja-JP" altLang="en-US" dirty="0"/>
              <a:t>送信機と誤らない条件設定を考える必要がある．</a:t>
            </a:r>
            <a:endParaRPr lang="en-US" altLang="ja-JP"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まとめと課題</a:t>
            </a:r>
            <a:endParaRPr kumimoji="1" lang="ja-JP" altLang="en-US" dirty="0"/>
          </a:p>
        </p:txBody>
      </p:sp>
    </p:spTree>
    <p:extLst>
      <p:ext uri="{BB962C8B-B14F-4D97-AF65-F5344CB8AC3E}">
        <p14:creationId xmlns:p14="http://schemas.microsoft.com/office/powerpoint/2010/main" val="408897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19</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4">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lang="ja-JP" altLang="en-US" dirty="0"/>
              <a:t>空間</a:t>
            </a:r>
            <a:r>
              <a:rPr lang="en-US" altLang="ja-JP" dirty="0"/>
              <a:t>-</a:t>
            </a:r>
            <a:r>
              <a:rPr lang="ja-JP" altLang="en-US" dirty="0"/>
              <a:t>時間勾配散布図</a:t>
            </a:r>
            <a:endParaRPr kumimoji="1" lang="ja-JP" altLang="en-US" dirty="0"/>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20</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52" y="1822497"/>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082069" y="3072921"/>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70164-C2C2-4751-AF2C-216855DF0E57}"/>
              </a:ext>
            </a:extLst>
          </p:cNvPr>
          <p:cNvSpPr>
            <a:spLocks noGrp="1"/>
          </p:cNvSpPr>
          <p:nvPr>
            <p:ph type="title"/>
          </p:nvPr>
        </p:nvSpPr>
        <p:spPr/>
        <p:txBody>
          <a:bodyPr/>
          <a:lstStyle/>
          <a:p>
            <a:r>
              <a:rPr kumimoji="1" lang="ja-JP" altLang="en-US" dirty="0"/>
              <a:t>空間</a:t>
            </a:r>
            <a:r>
              <a:rPr kumimoji="1" lang="en-US" altLang="ja-JP" dirty="0"/>
              <a:t>-</a:t>
            </a:r>
            <a:r>
              <a:rPr kumimoji="1" lang="ja-JP" altLang="en-US" dirty="0"/>
              <a:t>時間勾配散布図</a:t>
            </a:r>
            <a:r>
              <a:rPr kumimoji="1" lang="en-US" altLang="ja-JP" dirty="0"/>
              <a:t>(64bit</a:t>
            </a:r>
            <a:r>
              <a:rPr kumimoji="1" lang="ja-JP" altLang="en-US" dirty="0"/>
              <a:t>アレイ</a:t>
            </a:r>
            <a:r>
              <a:rPr kumimoji="1" lang="en-US" altLang="ja-JP" dirty="0"/>
              <a:t>)</a:t>
            </a:r>
            <a:endParaRPr kumimoji="1" lang="ja-JP" altLang="en-US" dirty="0"/>
          </a:p>
        </p:txBody>
      </p:sp>
      <p:pic>
        <p:nvPicPr>
          <p:cNvPr id="6" name="コンテンツ プレースホルダー 5">
            <a:extLst>
              <a:ext uri="{FF2B5EF4-FFF2-40B4-BE49-F238E27FC236}">
                <a16:creationId xmlns:a16="http://schemas.microsoft.com/office/drawing/2014/main" id="{C75A2DCD-7B54-4890-A15B-AF7CFE2CB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844" y="3930513"/>
            <a:ext cx="2880000" cy="2880000"/>
          </a:xfrm>
        </p:spPr>
      </p:pic>
      <p:sp>
        <p:nvSpPr>
          <p:cNvPr id="4" name="スライド番号プレースホルダー 3">
            <a:extLst>
              <a:ext uri="{FF2B5EF4-FFF2-40B4-BE49-F238E27FC236}">
                <a16:creationId xmlns:a16="http://schemas.microsoft.com/office/drawing/2014/main" id="{A16A7ABF-EB9E-4E56-A95E-648993670431}"/>
              </a:ext>
            </a:extLst>
          </p:cNvPr>
          <p:cNvSpPr>
            <a:spLocks noGrp="1"/>
          </p:cNvSpPr>
          <p:nvPr>
            <p:ph type="sldNum" sz="quarter" idx="12"/>
          </p:nvPr>
        </p:nvSpPr>
        <p:spPr/>
        <p:txBody>
          <a:bodyPr/>
          <a:lstStyle/>
          <a:p>
            <a:fld id="{4611F9C2-6641-4325-A1B0-8726CAAFC082}" type="slidenum">
              <a:rPr kumimoji="1" lang="ja-JP" altLang="en-US" smtClean="0"/>
              <a:pPr/>
              <a:t>21</a:t>
            </a:fld>
            <a:endParaRPr kumimoji="1" lang="ja-JP" altLang="en-US" dirty="0"/>
          </a:p>
        </p:txBody>
      </p:sp>
      <p:pic>
        <p:nvPicPr>
          <p:cNvPr id="8" name="図 7">
            <a:extLst>
              <a:ext uri="{FF2B5EF4-FFF2-40B4-BE49-F238E27FC236}">
                <a16:creationId xmlns:a16="http://schemas.microsoft.com/office/drawing/2014/main" id="{12415224-3175-424F-8C12-F1F8F0FBE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3930513"/>
            <a:ext cx="2880000" cy="2880000"/>
          </a:xfrm>
          <a:prstGeom prst="rect">
            <a:avLst/>
          </a:prstGeom>
        </p:spPr>
      </p:pic>
      <p:pic>
        <p:nvPicPr>
          <p:cNvPr id="10" name="図 9">
            <a:extLst>
              <a:ext uri="{FF2B5EF4-FFF2-40B4-BE49-F238E27FC236}">
                <a16:creationId xmlns:a16="http://schemas.microsoft.com/office/drawing/2014/main" id="{4900A2D0-7E23-4013-B885-5CDEC6E68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744" y="884894"/>
            <a:ext cx="2880000" cy="2880000"/>
          </a:xfrm>
          <a:prstGeom prst="rect">
            <a:avLst/>
          </a:prstGeom>
        </p:spPr>
      </p:pic>
      <p:pic>
        <p:nvPicPr>
          <p:cNvPr id="12" name="図 11">
            <a:extLst>
              <a:ext uri="{FF2B5EF4-FFF2-40B4-BE49-F238E27FC236}">
                <a16:creationId xmlns:a16="http://schemas.microsoft.com/office/drawing/2014/main" id="{DEA010BD-8D47-4892-A827-0B7223753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300" y="884894"/>
            <a:ext cx="2880000" cy="2880000"/>
          </a:xfrm>
          <a:prstGeom prst="rect">
            <a:avLst/>
          </a:prstGeom>
        </p:spPr>
      </p:pic>
      <p:sp>
        <p:nvSpPr>
          <p:cNvPr id="14" name="テキスト ボックス 13">
            <a:extLst>
              <a:ext uri="{FF2B5EF4-FFF2-40B4-BE49-F238E27FC236}">
                <a16:creationId xmlns:a16="http://schemas.microsoft.com/office/drawing/2014/main" id="{046531EC-F6CB-452E-B9C0-5695636E0AD1}"/>
              </a:ext>
            </a:extLst>
          </p:cNvPr>
          <p:cNvSpPr txBox="1"/>
          <p:nvPr/>
        </p:nvSpPr>
        <p:spPr>
          <a:xfrm>
            <a:off x="1427881" y="719275"/>
            <a:ext cx="3111926" cy="461665"/>
          </a:xfrm>
          <a:prstGeom prst="rect">
            <a:avLst/>
          </a:prstGeom>
          <a:noFill/>
        </p:spPr>
        <p:txBody>
          <a:bodyPr wrap="square">
            <a:spAutoFit/>
          </a:bodyPr>
          <a:lstStyle/>
          <a:p>
            <a:r>
              <a:rPr lang="ja-JP" altLang="en-US" sz="2400" u="sng" dirty="0"/>
              <a:t>平均フレーム数，</a:t>
            </a:r>
            <a:r>
              <a:rPr lang="en-US" altLang="ja-JP" sz="2400" u="sng" dirty="0"/>
              <a:t>1</a:t>
            </a:r>
            <a:r>
              <a:rPr lang="ja-JP" altLang="en-US" sz="2400" u="sng" dirty="0"/>
              <a:t>枚</a:t>
            </a:r>
          </a:p>
        </p:txBody>
      </p:sp>
      <p:sp>
        <p:nvSpPr>
          <p:cNvPr id="15" name="テキスト ボックス 14">
            <a:extLst>
              <a:ext uri="{FF2B5EF4-FFF2-40B4-BE49-F238E27FC236}">
                <a16:creationId xmlns:a16="http://schemas.microsoft.com/office/drawing/2014/main" id="{E0FD6CEA-43A2-4C1E-BD73-926747DB9ACF}"/>
              </a:ext>
            </a:extLst>
          </p:cNvPr>
          <p:cNvSpPr txBox="1"/>
          <p:nvPr/>
        </p:nvSpPr>
        <p:spPr>
          <a:xfrm>
            <a:off x="5078337" y="719275"/>
            <a:ext cx="3111926" cy="461665"/>
          </a:xfrm>
          <a:prstGeom prst="rect">
            <a:avLst/>
          </a:prstGeom>
          <a:noFill/>
        </p:spPr>
        <p:txBody>
          <a:bodyPr wrap="square">
            <a:spAutoFit/>
          </a:bodyPr>
          <a:lstStyle/>
          <a:p>
            <a:r>
              <a:rPr lang="ja-JP" altLang="en-US" sz="2400" u="sng" dirty="0"/>
              <a:t>平均フレーム数，</a:t>
            </a:r>
            <a:r>
              <a:rPr lang="en-US" altLang="ja-JP" sz="2400" u="sng" dirty="0"/>
              <a:t>2</a:t>
            </a:r>
            <a:r>
              <a:rPr lang="ja-JP" altLang="en-US" sz="2400" u="sng" dirty="0"/>
              <a:t>枚</a:t>
            </a:r>
          </a:p>
        </p:txBody>
      </p:sp>
      <p:sp>
        <p:nvSpPr>
          <p:cNvPr id="16" name="テキスト ボックス 15">
            <a:extLst>
              <a:ext uri="{FF2B5EF4-FFF2-40B4-BE49-F238E27FC236}">
                <a16:creationId xmlns:a16="http://schemas.microsoft.com/office/drawing/2014/main" id="{2CF5ED51-4B2A-4470-9531-640873106BBE}"/>
              </a:ext>
            </a:extLst>
          </p:cNvPr>
          <p:cNvSpPr txBox="1"/>
          <p:nvPr/>
        </p:nvSpPr>
        <p:spPr>
          <a:xfrm>
            <a:off x="1427881" y="3765253"/>
            <a:ext cx="3111926" cy="461665"/>
          </a:xfrm>
          <a:prstGeom prst="rect">
            <a:avLst/>
          </a:prstGeom>
          <a:noFill/>
        </p:spPr>
        <p:txBody>
          <a:bodyPr wrap="square">
            <a:spAutoFit/>
          </a:bodyPr>
          <a:lstStyle/>
          <a:p>
            <a:r>
              <a:rPr lang="ja-JP" altLang="en-US" sz="2400" u="sng" dirty="0"/>
              <a:t>平均フレーム数，</a:t>
            </a:r>
            <a:r>
              <a:rPr lang="en-US" altLang="ja-JP" sz="2400" u="sng" dirty="0"/>
              <a:t>3</a:t>
            </a:r>
            <a:r>
              <a:rPr lang="ja-JP" altLang="en-US" sz="2400" u="sng" dirty="0"/>
              <a:t>枚</a:t>
            </a:r>
          </a:p>
        </p:txBody>
      </p:sp>
      <p:sp>
        <p:nvSpPr>
          <p:cNvPr id="17" name="テキスト ボックス 16">
            <a:extLst>
              <a:ext uri="{FF2B5EF4-FFF2-40B4-BE49-F238E27FC236}">
                <a16:creationId xmlns:a16="http://schemas.microsoft.com/office/drawing/2014/main" id="{C7D282DA-8E1E-499F-B27D-7EB68362D6C6}"/>
              </a:ext>
            </a:extLst>
          </p:cNvPr>
          <p:cNvSpPr txBox="1"/>
          <p:nvPr/>
        </p:nvSpPr>
        <p:spPr>
          <a:xfrm>
            <a:off x="5078337" y="3764894"/>
            <a:ext cx="3111926" cy="461665"/>
          </a:xfrm>
          <a:prstGeom prst="rect">
            <a:avLst/>
          </a:prstGeom>
          <a:noFill/>
        </p:spPr>
        <p:txBody>
          <a:bodyPr wrap="square">
            <a:spAutoFit/>
          </a:bodyPr>
          <a:lstStyle/>
          <a:p>
            <a:r>
              <a:rPr lang="ja-JP" altLang="en-US" sz="2400" u="sng" dirty="0"/>
              <a:t>平均フレーム数，</a:t>
            </a:r>
            <a:r>
              <a:rPr lang="en-US" altLang="ja-JP" sz="2400" u="sng" dirty="0"/>
              <a:t>4</a:t>
            </a:r>
            <a:r>
              <a:rPr lang="ja-JP" altLang="en-US" sz="2400" u="sng" dirty="0"/>
              <a:t>枚</a:t>
            </a:r>
          </a:p>
        </p:txBody>
      </p:sp>
    </p:spTree>
    <p:extLst>
      <p:ext uri="{BB962C8B-B14F-4D97-AF65-F5344CB8AC3E}">
        <p14:creationId xmlns:p14="http://schemas.microsoft.com/office/powerpoint/2010/main" val="1909990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lang="ja-JP" altLang="en-US" dirty="0"/>
              <a:t>閾値決定について</a:t>
            </a:r>
            <a:endParaRPr kumimoji="1" lang="ja-JP" altLang="en-US" dirty="0"/>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grpSp>
        <p:nvGrpSpPr>
          <p:cNvPr id="9" name="グループ化 8">
            <a:extLst>
              <a:ext uri="{FF2B5EF4-FFF2-40B4-BE49-F238E27FC236}">
                <a16:creationId xmlns:a16="http://schemas.microsoft.com/office/drawing/2014/main" id="{4C9DDF15-DE3F-46D3-B5BD-1711DC515AB7}"/>
              </a:ext>
            </a:extLst>
          </p:cNvPr>
          <p:cNvGrpSpPr>
            <a:grpSpLocks noChangeAspect="1"/>
          </p:cNvGrpSpPr>
          <p:nvPr/>
        </p:nvGrpSpPr>
        <p:grpSpPr>
          <a:xfrm>
            <a:off x="122582" y="2155371"/>
            <a:ext cx="4135909" cy="3576992"/>
            <a:chOff x="1886068" y="2410972"/>
            <a:chExt cx="5200532" cy="3979999"/>
          </a:xfrm>
        </p:grpSpPr>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a:cxnSpLocks/>
            </p:cNvCxnSpPr>
            <p:nvPr/>
          </p:nvCxnSpPr>
          <p:spPr bwMode="auto">
            <a:xfrm flipV="1">
              <a:off x="2787485" y="3873500"/>
              <a:ext cx="4146715" cy="1201730"/>
            </a:xfrm>
            <a:prstGeom prst="line">
              <a:avLst/>
            </a:prstGeom>
            <a:noFill/>
            <a:ln w="50800" cap="flat" cmpd="sng" algn="ctr">
              <a:solidFill>
                <a:srgbClr val="00B050">
                  <a:alpha val="50000"/>
                </a:srgbClr>
              </a:solidFill>
              <a:prstDash val="solid"/>
              <a:round/>
              <a:headEnd type="none" w="med" len="med"/>
              <a:tailEnd type="none" w="med" len="med"/>
            </a:ln>
            <a:effectLst/>
          </p:spPr>
        </p:cxnSp>
      </p:grpSp>
      <p:sp>
        <p:nvSpPr>
          <p:cNvPr id="7" name="テキスト ボックス 6">
            <a:extLst>
              <a:ext uri="{FF2B5EF4-FFF2-40B4-BE49-F238E27FC236}">
                <a16:creationId xmlns:a16="http://schemas.microsoft.com/office/drawing/2014/main" id="{22B17555-F966-4D3D-BE08-BB62F05E20CA}"/>
              </a:ext>
            </a:extLst>
          </p:cNvPr>
          <p:cNvSpPr txBox="1"/>
          <p:nvPr/>
        </p:nvSpPr>
        <p:spPr>
          <a:xfrm>
            <a:off x="755766" y="1125637"/>
            <a:ext cx="3816232" cy="707886"/>
          </a:xfrm>
          <a:prstGeom prst="rect">
            <a:avLst/>
          </a:prstGeom>
          <a:noFill/>
        </p:spPr>
        <p:txBody>
          <a:bodyPr wrap="square" rtlCol="0">
            <a:spAutoFit/>
          </a:bodyPr>
          <a:lstStyle/>
          <a:p>
            <a:pPr marL="0" indent="0">
              <a:buNone/>
            </a:pPr>
            <a:r>
              <a:rPr kumimoji="1" lang="ja-JP" altLang="en-US" sz="2000" dirty="0"/>
              <a:t>先行研究</a:t>
            </a:r>
            <a:r>
              <a:rPr kumimoji="1" lang="en-US" altLang="ja-JP" sz="2000" dirty="0"/>
              <a:t>(</a:t>
            </a:r>
            <a:r>
              <a:rPr kumimoji="1" lang="ja-JP" altLang="en-US" sz="2000" dirty="0"/>
              <a:t>従来モデル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chemeClr val="accent1"/>
                </a:solidFill>
              </a:rPr>
              <a:t>〇：ＬＥＤ</a:t>
            </a:r>
            <a:r>
              <a:rPr kumimoji="1" lang="ja-JP" altLang="en-US" sz="2000" dirty="0"/>
              <a:t>，</a:t>
            </a:r>
            <a:r>
              <a:rPr kumimoji="1" lang="en-US" altLang="ja-JP" sz="2000" b="1" dirty="0">
                <a:solidFill>
                  <a:srgbClr val="FF0000"/>
                </a:solidFill>
              </a:rPr>
              <a:t>×</a:t>
            </a:r>
            <a:r>
              <a:rPr kumimoji="1" lang="ja-JP" altLang="en-US" sz="2000" b="1" dirty="0">
                <a:solidFill>
                  <a:srgbClr val="FF0000"/>
                </a:solidFill>
              </a:rPr>
              <a:t>：ノイズ</a:t>
            </a:r>
            <a:endParaRPr kumimoji="1" lang="en-US" altLang="ja-JP" sz="2000" b="1" dirty="0">
              <a:solidFill>
                <a:srgbClr val="FF0000"/>
              </a:solidFill>
            </a:endParaRPr>
          </a:p>
        </p:txBody>
      </p:sp>
      <p:pic>
        <p:nvPicPr>
          <p:cNvPr id="10" name="図 9">
            <a:extLst>
              <a:ext uri="{FF2B5EF4-FFF2-40B4-BE49-F238E27FC236}">
                <a16:creationId xmlns:a16="http://schemas.microsoft.com/office/drawing/2014/main" id="{91B33322-56EA-4531-B1F4-1EBB1822B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173" y="1664512"/>
            <a:ext cx="3911069" cy="3911069"/>
          </a:xfrm>
          <a:prstGeom prst="rect">
            <a:avLst/>
          </a:prstGeom>
        </p:spPr>
      </p:pic>
      <p:sp>
        <p:nvSpPr>
          <p:cNvPr id="12" name="テキスト ボックス 11">
            <a:extLst>
              <a:ext uri="{FF2B5EF4-FFF2-40B4-BE49-F238E27FC236}">
                <a16:creationId xmlns:a16="http://schemas.microsoft.com/office/drawing/2014/main" id="{DB1EA25D-0F21-4E4B-9531-249DFF4626F0}"/>
              </a:ext>
            </a:extLst>
          </p:cNvPr>
          <p:cNvSpPr txBox="1"/>
          <p:nvPr/>
        </p:nvSpPr>
        <p:spPr>
          <a:xfrm>
            <a:off x="4854173" y="1125637"/>
            <a:ext cx="3709852" cy="707886"/>
          </a:xfrm>
          <a:prstGeom prst="rect">
            <a:avLst/>
          </a:prstGeom>
          <a:noFill/>
        </p:spPr>
        <p:txBody>
          <a:bodyPr wrap="square">
            <a:spAutoFit/>
          </a:bodyPr>
          <a:lstStyle/>
          <a:p>
            <a:pPr marL="0" indent="0">
              <a:buNone/>
            </a:pPr>
            <a:r>
              <a:rPr kumimoji="1" lang="ja-JP" altLang="en-US" sz="2000" dirty="0"/>
              <a:t>本研究</a:t>
            </a:r>
            <a:r>
              <a:rPr kumimoji="1" lang="en-US" altLang="ja-JP" sz="2000" dirty="0"/>
              <a:t>(</a:t>
            </a:r>
            <a:r>
              <a:rPr kumimoji="1" lang="ja-JP" altLang="en-US" sz="2000" dirty="0"/>
              <a:t>横切るモデル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cxnSp>
        <p:nvCxnSpPr>
          <p:cNvPr id="13" name="直線コネクタ 12">
            <a:extLst>
              <a:ext uri="{FF2B5EF4-FFF2-40B4-BE49-F238E27FC236}">
                <a16:creationId xmlns:a16="http://schemas.microsoft.com/office/drawing/2014/main" id="{261A7D26-73B9-41EF-B7D6-1592ED9128F3}"/>
              </a:ext>
            </a:extLst>
          </p:cNvPr>
          <p:cNvCxnSpPr>
            <a:cxnSpLocks/>
          </p:cNvCxnSpPr>
          <p:nvPr/>
        </p:nvCxnSpPr>
        <p:spPr bwMode="auto">
          <a:xfrm>
            <a:off x="5381897" y="3180180"/>
            <a:ext cx="3056539" cy="2013308"/>
          </a:xfrm>
          <a:prstGeom prst="line">
            <a:avLst/>
          </a:prstGeom>
          <a:noFill/>
          <a:ln w="50800" cap="flat" cmpd="sng" algn="ctr">
            <a:solidFill>
              <a:srgbClr val="00B05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120139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1A2C719-177E-69D8-D04D-AD6E0BEBE2AD}"/>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3F10F165-A40F-7CD1-9E10-FDAEA7B82CBD}"/>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sp>
        <p:nvSpPr>
          <p:cNvPr id="4" name="タイトル 3">
            <a:extLst>
              <a:ext uri="{FF2B5EF4-FFF2-40B4-BE49-F238E27FC236}">
                <a16:creationId xmlns:a16="http://schemas.microsoft.com/office/drawing/2014/main" id="{D4E99031-70FA-FA8F-5B93-9FD3965F621D}"/>
              </a:ext>
            </a:extLst>
          </p:cNvPr>
          <p:cNvSpPr>
            <a:spLocks noGrp="1"/>
          </p:cNvSpPr>
          <p:nvPr>
            <p:ph type="title"/>
          </p:nvPr>
        </p:nvSpPr>
        <p:spPr/>
        <p:txBody>
          <a:bodyPr/>
          <a:lstStyle/>
          <a:p>
            <a:r>
              <a:rPr kumimoji="1" lang="ja-JP" altLang="en-US" dirty="0"/>
              <a:t>先行研究と提案手法との比較</a:t>
            </a:r>
          </a:p>
        </p:txBody>
      </p:sp>
      <p:pic>
        <p:nvPicPr>
          <p:cNvPr id="5" name="図 4">
            <a:extLst>
              <a:ext uri="{FF2B5EF4-FFF2-40B4-BE49-F238E27FC236}">
                <a16:creationId xmlns:a16="http://schemas.microsoft.com/office/drawing/2014/main" id="{27706625-C211-FBD1-709C-01ACBED001E3}"/>
              </a:ext>
            </a:extLst>
          </p:cNvPr>
          <p:cNvPicPr>
            <a:picLocks noChangeAspect="1"/>
          </p:cNvPicPr>
          <p:nvPr/>
        </p:nvPicPr>
        <p:blipFill rotWithShape="1">
          <a:blip r:embed="rId3">
            <a:extLst>
              <a:ext uri="{28A0092B-C50C-407E-A947-70E740481C1C}">
                <a14:useLocalDpi xmlns:a14="http://schemas.microsoft.com/office/drawing/2010/main" val="0"/>
              </a:ext>
            </a:extLst>
          </a:blip>
          <a:srcRect l="1941" t="251" r="43696" b="1256"/>
          <a:stretch/>
        </p:blipFill>
        <p:spPr>
          <a:xfrm>
            <a:off x="624881" y="2233267"/>
            <a:ext cx="3360000" cy="3600000"/>
          </a:xfrm>
          <a:prstGeom prst="rect">
            <a:avLst/>
          </a:prstGeom>
        </p:spPr>
      </p:pic>
      <p:pic>
        <p:nvPicPr>
          <p:cNvPr id="6" name="図 5">
            <a:extLst>
              <a:ext uri="{FF2B5EF4-FFF2-40B4-BE49-F238E27FC236}">
                <a16:creationId xmlns:a16="http://schemas.microsoft.com/office/drawing/2014/main" id="{98FDDCD5-A294-5A45-0E56-3A3895A9C12A}"/>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251" r="43696" b="1256"/>
          <a:stretch/>
        </p:blipFill>
        <p:spPr>
          <a:xfrm>
            <a:off x="4755044" y="2233267"/>
            <a:ext cx="3360000" cy="3600000"/>
          </a:xfrm>
          <a:prstGeom prst="rect">
            <a:avLst/>
          </a:prstGeom>
        </p:spPr>
      </p:pic>
      <p:sp>
        <p:nvSpPr>
          <p:cNvPr id="7" name="テキスト ボックス 6">
            <a:extLst>
              <a:ext uri="{FF2B5EF4-FFF2-40B4-BE49-F238E27FC236}">
                <a16:creationId xmlns:a16="http://schemas.microsoft.com/office/drawing/2014/main" id="{805C35EB-3F0A-CA89-23BA-7D62881903B8}"/>
              </a:ext>
            </a:extLst>
          </p:cNvPr>
          <p:cNvSpPr txBox="1"/>
          <p:nvPr/>
        </p:nvSpPr>
        <p:spPr>
          <a:xfrm>
            <a:off x="755768" y="1400642"/>
            <a:ext cx="3816232" cy="707886"/>
          </a:xfrm>
          <a:prstGeom prst="rect">
            <a:avLst/>
          </a:prstGeom>
          <a:noFill/>
        </p:spPr>
        <p:txBody>
          <a:bodyPr wrap="square" rtlCol="0">
            <a:spAutoFit/>
          </a:bodyPr>
          <a:lstStyle/>
          <a:p>
            <a:pPr marL="0" indent="0">
              <a:buNone/>
            </a:pPr>
            <a:r>
              <a:rPr kumimoji="1" lang="ja-JP" altLang="en-US" sz="2000" dirty="0"/>
              <a:t>先行研究</a:t>
            </a:r>
            <a:r>
              <a:rPr kumimoji="1" lang="en-US" altLang="ja-JP" sz="2000" dirty="0"/>
              <a:t>(</a:t>
            </a:r>
            <a:r>
              <a:rPr kumimoji="1" lang="ja-JP" altLang="en-US" sz="2000" dirty="0"/>
              <a:t>従来モデル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
        <p:nvSpPr>
          <p:cNvPr id="8" name="テキスト ボックス 7">
            <a:extLst>
              <a:ext uri="{FF2B5EF4-FFF2-40B4-BE49-F238E27FC236}">
                <a16:creationId xmlns:a16="http://schemas.microsoft.com/office/drawing/2014/main" id="{5454045B-E185-0C03-37EE-D97E9365A792}"/>
              </a:ext>
            </a:extLst>
          </p:cNvPr>
          <p:cNvSpPr txBox="1"/>
          <p:nvPr/>
        </p:nvSpPr>
        <p:spPr>
          <a:xfrm>
            <a:off x="4850807" y="1400642"/>
            <a:ext cx="3691581" cy="707886"/>
          </a:xfrm>
          <a:prstGeom prst="rect">
            <a:avLst/>
          </a:prstGeom>
          <a:noFill/>
        </p:spPr>
        <p:txBody>
          <a:bodyPr wrap="square">
            <a:spAutoFit/>
          </a:bodyPr>
          <a:lstStyle/>
          <a:p>
            <a:pPr marL="0" indent="0">
              <a:buNone/>
            </a:pPr>
            <a:r>
              <a:rPr kumimoji="1" lang="ja-JP" altLang="en-US" sz="2000" dirty="0"/>
              <a:t>本研究</a:t>
            </a:r>
            <a:r>
              <a:rPr kumimoji="1" lang="en-US" altLang="ja-JP" sz="2000" dirty="0"/>
              <a:t>(</a:t>
            </a:r>
            <a:r>
              <a:rPr kumimoji="1" lang="ja-JP" altLang="en-US" sz="2000" dirty="0"/>
              <a:t>横切るモデル</a:t>
            </a:r>
            <a:r>
              <a:rPr kumimoji="1" lang="en-US" altLang="ja-JP" sz="2000" dirty="0"/>
              <a:t>)</a:t>
            </a:r>
            <a:r>
              <a:rPr kumimoji="1" lang="ja-JP" altLang="en-US" sz="2000" dirty="0"/>
              <a:t>の散布図</a:t>
            </a:r>
            <a:endParaRPr kumimoji="1" lang="en-US" altLang="ja-JP" sz="2000" dirty="0"/>
          </a:p>
          <a:p>
            <a:pPr marL="0" indent="0">
              <a:buNone/>
            </a:pPr>
            <a:r>
              <a:rPr kumimoji="1" lang="ja-JP" altLang="en-US" sz="2000" b="1" dirty="0">
                <a:solidFill>
                  <a:srgbClr val="FF0000"/>
                </a:solidFill>
              </a:rPr>
              <a:t>赤：ＬＥＤ</a:t>
            </a:r>
            <a:r>
              <a:rPr kumimoji="1" lang="ja-JP" altLang="en-US" sz="2000" dirty="0"/>
              <a:t>，</a:t>
            </a:r>
            <a:r>
              <a:rPr kumimoji="1" lang="ja-JP" altLang="en-US" sz="2000" b="1" dirty="0">
                <a:solidFill>
                  <a:schemeClr val="accent1"/>
                </a:solidFill>
              </a:rPr>
              <a:t>青：ノイズ</a:t>
            </a:r>
            <a:endParaRPr kumimoji="1" lang="en-US" altLang="ja-JP" sz="2000" b="1" dirty="0">
              <a:solidFill>
                <a:schemeClr val="accent1"/>
              </a:solidFill>
            </a:endParaRPr>
          </a:p>
        </p:txBody>
      </p:sp>
    </p:spTree>
    <p:extLst>
      <p:ext uri="{BB962C8B-B14F-4D97-AF65-F5344CB8AC3E}">
        <p14:creationId xmlns:p14="http://schemas.microsoft.com/office/powerpoint/2010/main" val="208918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062121-72B2-4443-9B0C-88ED33C225CF}"/>
              </a:ext>
            </a:extLst>
          </p:cNvPr>
          <p:cNvSpPr>
            <a:spLocks noGrp="1"/>
          </p:cNvSpPr>
          <p:nvPr>
            <p:ph type="title"/>
          </p:nvPr>
        </p:nvSpPr>
        <p:spPr/>
        <p:txBody>
          <a:bodyPr/>
          <a:lstStyle/>
          <a:p>
            <a:r>
              <a:rPr kumimoji="1" lang="en-US" altLang="ja-JP" dirty="0"/>
              <a:t>t=n </a:t>
            </a:r>
            <a:r>
              <a:rPr kumimoji="1" lang="ja-JP" altLang="en-US" dirty="0"/>
              <a:t>における空間</a:t>
            </a:r>
            <a:r>
              <a:rPr kumimoji="1" lang="en-US" altLang="ja-JP" dirty="0"/>
              <a:t>-</a:t>
            </a:r>
            <a:r>
              <a:rPr kumimoji="1" lang="ja-JP" altLang="en-US" dirty="0"/>
              <a:t>時間勾配の導出について</a:t>
            </a:r>
          </a:p>
        </p:txBody>
      </p:sp>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Tree>
    <p:extLst>
      <p:ext uri="{BB962C8B-B14F-4D97-AF65-F5344CB8AC3E}">
        <p14:creationId xmlns:p14="http://schemas.microsoft.com/office/powerpoint/2010/main" val="113037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4041328" y="5974043"/>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4041328" y="4900378"/>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1018887" y="5974043"/>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1018887" y="4902839"/>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2278887" y="5111128"/>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2278887" y="6280043"/>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2642772" y="4791312"/>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2662854" y="5974043"/>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2278887" y="5208839"/>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1648887" y="5514839"/>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252243" y="5575164"/>
            <a:ext cx="1533288" cy="338554"/>
          </a:xfrm>
          <a:prstGeom prst="rect">
            <a:avLst/>
          </a:prstGeom>
          <a:noFill/>
        </p:spPr>
        <p:txBody>
          <a:bodyPr wrap="square" rtlCol="0">
            <a:spAutoFit/>
          </a:bodyPr>
          <a:lstStyle/>
          <a:p>
            <a:r>
              <a:rPr kumimoji="1" lang="ja-JP" altLang="en-US" sz="1600" b="1" dirty="0"/>
              <a:t>輝度値が変化</a:t>
            </a:r>
          </a:p>
        </p:txBody>
      </p:sp>
      <p:pic>
        <p:nvPicPr>
          <p:cNvPr id="45" name="図 44">
            <a:extLst>
              <a:ext uri="{FF2B5EF4-FFF2-40B4-BE49-F238E27FC236}">
                <a16:creationId xmlns:a16="http://schemas.microsoft.com/office/drawing/2014/main" id="{E54F6F6C-9301-4290-BE8E-DEFFA0D0D008}"/>
              </a:ext>
            </a:extLst>
          </p:cNvPr>
          <p:cNvPicPr>
            <a:picLocks noChangeAspect="1"/>
          </p:cNvPicPr>
          <p:nvPr/>
        </p:nvPicPr>
        <p:blipFill rotWithShape="1">
          <a:blip r:embed="rId8">
            <a:extLst>
              <a:ext uri="{28A0092B-C50C-407E-A947-70E740481C1C}">
                <a14:useLocalDpi xmlns:a14="http://schemas.microsoft.com/office/drawing/2010/main" val="0"/>
              </a:ext>
            </a:extLst>
          </a:blip>
          <a:srcRect l="6465" t="9383" r="27086" b="69558"/>
          <a:stretch/>
        </p:blipFill>
        <p:spPr>
          <a:xfrm>
            <a:off x="4860122" y="1495537"/>
            <a:ext cx="3169948" cy="1353309"/>
          </a:xfrm>
          <a:prstGeom prst="rect">
            <a:avLst/>
          </a:prstGeom>
        </p:spPr>
      </p:pic>
      <p:pic>
        <p:nvPicPr>
          <p:cNvPr id="46" name="図 45">
            <a:extLst>
              <a:ext uri="{FF2B5EF4-FFF2-40B4-BE49-F238E27FC236}">
                <a16:creationId xmlns:a16="http://schemas.microsoft.com/office/drawing/2014/main" id="{55530623-31AF-4CBF-8427-98CEB2963446}"/>
              </a:ext>
            </a:extLst>
          </p:cNvPr>
          <p:cNvPicPr>
            <a:picLocks noChangeAspect="1"/>
          </p:cNvPicPr>
          <p:nvPr/>
        </p:nvPicPr>
        <p:blipFill rotWithShape="1">
          <a:blip r:embed="rId8">
            <a:extLst>
              <a:ext uri="{28A0092B-C50C-407E-A947-70E740481C1C}">
                <a14:useLocalDpi xmlns:a14="http://schemas.microsoft.com/office/drawing/2010/main" val="0"/>
              </a:ext>
            </a:extLst>
          </a:blip>
          <a:srcRect l="3554" t="70500" r="47377"/>
          <a:stretch/>
        </p:blipFill>
        <p:spPr>
          <a:xfrm>
            <a:off x="5974418" y="4794185"/>
            <a:ext cx="2224364" cy="1801450"/>
          </a:xfrm>
          <a:prstGeom prst="rect">
            <a:avLst/>
          </a:prstGeom>
        </p:spPr>
      </p:pic>
      <p:pic>
        <p:nvPicPr>
          <p:cNvPr id="19" name="図 18">
            <a:extLst>
              <a:ext uri="{FF2B5EF4-FFF2-40B4-BE49-F238E27FC236}">
                <a16:creationId xmlns:a16="http://schemas.microsoft.com/office/drawing/2014/main" id="{2D16CB13-68DD-4DB0-83C8-530B77CE1F17}"/>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8582" r="22518" b="40238"/>
          <a:stretch/>
        </p:blipFill>
        <p:spPr>
          <a:xfrm>
            <a:off x="4662560" y="3310236"/>
            <a:ext cx="3572848" cy="1350848"/>
          </a:xfrm>
          <a:prstGeom prst="rect">
            <a:avLst/>
          </a:prstGeom>
        </p:spPr>
      </p:pic>
      <p:pic>
        <p:nvPicPr>
          <p:cNvPr id="20" name="図 19">
            <a:extLst>
              <a:ext uri="{FF2B5EF4-FFF2-40B4-BE49-F238E27FC236}">
                <a16:creationId xmlns:a16="http://schemas.microsoft.com/office/drawing/2014/main" id="{2DA49354-B285-4FD2-9532-6ABF0F99E232}"/>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585" r="22518" b="89904"/>
          <a:stretch/>
        </p:blipFill>
        <p:spPr>
          <a:xfrm>
            <a:off x="678502" y="1758960"/>
            <a:ext cx="3564000" cy="414248"/>
          </a:xfrm>
          <a:prstGeom prst="rect">
            <a:avLst/>
          </a:prstGeom>
        </p:spPr>
      </p:pic>
      <p:pic>
        <p:nvPicPr>
          <p:cNvPr id="21" name="図 20">
            <a:extLst>
              <a:ext uri="{FF2B5EF4-FFF2-40B4-BE49-F238E27FC236}">
                <a16:creationId xmlns:a16="http://schemas.microsoft.com/office/drawing/2014/main" id="{EEE1B1F4-3131-49D5-BD8E-ED7F4B2C22C9}"/>
              </a:ext>
            </a:extLst>
          </p:cNvPr>
          <p:cNvPicPr>
            <a:picLocks noChangeAspect="1"/>
          </p:cNvPicPr>
          <p:nvPr/>
        </p:nvPicPr>
        <p:blipFill rotWithShape="1">
          <a:blip r:embed="rId8">
            <a:extLst>
              <a:ext uri="{28A0092B-C50C-407E-A947-70E740481C1C}">
                <a14:useLocalDpi xmlns:a14="http://schemas.microsoft.com/office/drawing/2010/main" val="0"/>
              </a:ext>
            </a:extLst>
          </a:blip>
          <a:srcRect l="2018" t="32905" r="22518" b="61907"/>
          <a:stretch/>
        </p:blipFill>
        <p:spPr>
          <a:xfrm>
            <a:off x="660502" y="3600248"/>
            <a:ext cx="3600000" cy="333435"/>
          </a:xfrm>
          <a:prstGeom prst="rect">
            <a:avLst/>
          </a:prstGeom>
        </p:spPr>
      </p:pic>
    </p:spTree>
    <p:extLst>
      <p:ext uri="{BB962C8B-B14F-4D97-AF65-F5344CB8AC3E}">
        <p14:creationId xmlns:p14="http://schemas.microsoft.com/office/powerpoint/2010/main" val="2496522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983BD7-ABE4-A48C-8085-ACF0A695427E}"/>
              </a:ext>
            </a:extLst>
          </p:cNvPr>
          <p:cNvSpPr>
            <a:spLocks noGrp="1"/>
          </p:cNvSpPr>
          <p:nvPr>
            <p:ph type="sldNum" sz="quarter" idx="12"/>
          </p:nvPr>
        </p:nvSpPr>
        <p:spPr/>
        <p:txBody>
          <a:bodyPr/>
          <a:lstStyle/>
          <a:p>
            <a:fld id="{4611F9C2-6641-4325-A1B0-8726CAAFC082}" type="slidenum">
              <a:rPr kumimoji="1" lang="ja-JP" altLang="en-US" smtClean="0"/>
              <a:t>27</a:t>
            </a:fld>
            <a:endParaRPr kumimoji="1" lang="ja-JP" altLang="en-US"/>
          </a:p>
        </p:txBody>
      </p:sp>
      <p:pic>
        <p:nvPicPr>
          <p:cNvPr id="3" name="図 2">
            <a:extLst>
              <a:ext uri="{FF2B5EF4-FFF2-40B4-BE49-F238E27FC236}">
                <a16:creationId xmlns:a16="http://schemas.microsoft.com/office/drawing/2014/main" id="{1AE3A96A-315E-C861-0201-9EDF97236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09" y="373839"/>
            <a:ext cx="2160000" cy="2160000"/>
          </a:xfrm>
          <a:prstGeom prst="rect">
            <a:avLst/>
          </a:prstGeom>
        </p:spPr>
      </p:pic>
      <p:pic>
        <p:nvPicPr>
          <p:cNvPr id="4" name="図 3">
            <a:extLst>
              <a:ext uri="{FF2B5EF4-FFF2-40B4-BE49-F238E27FC236}">
                <a16:creationId xmlns:a16="http://schemas.microsoft.com/office/drawing/2014/main" id="{14834BFC-047B-D247-78DA-C5B068288A5B}"/>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52534" y="373839"/>
            <a:ext cx="2700000" cy="2382851"/>
          </a:xfrm>
          <a:prstGeom prst="rect">
            <a:avLst/>
          </a:prstGeom>
        </p:spPr>
      </p:pic>
      <p:cxnSp>
        <p:nvCxnSpPr>
          <p:cNvPr id="5" name="直線コネクタ 4">
            <a:extLst>
              <a:ext uri="{FF2B5EF4-FFF2-40B4-BE49-F238E27FC236}">
                <a16:creationId xmlns:a16="http://schemas.microsoft.com/office/drawing/2014/main" id="{47B2809C-7AA9-5255-7105-2F428877E9BF}"/>
              </a:ext>
            </a:extLst>
          </p:cNvPr>
          <p:cNvCxnSpPr>
            <a:cxnSpLocks/>
          </p:cNvCxnSpPr>
          <p:nvPr/>
        </p:nvCxnSpPr>
        <p:spPr>
          <a:xfrm>
            <a:off x="786202" y="652394"/>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88AAD49-0583-A4F6-FF1D-CEE9592A90AB}"/>
              </a:ext>
            </a:extLst>
          </p:cNvPr>
          <p:cNvSpPr/>
          <p:nvPr/>
        </p:nvSpPr>
        <p:spPr>
          <a:xfrm>
            <a:off x="3681830" y="715131"/>
            <a:ext cx="1029870" cy="118586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85EF766-6353-674C-8AE4-EB0795BC7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709" y="3822754"/>
            <a:ext cx="2160000" cy="2160000"/>
          </a:xfrm>
          <a:prstGeom prst="rect">
            <a:avLst/>
          </a:prstGeom>
        </p:spPr>
      </p:pic>
      <p:pic>
        <p:nvPicPr>
          <p:cNvPr id="8" name="図 7">
            <a:extLst>
              <a:ext uri="{FF2B5EF4-FFF2-40B4-BE49-F238E27FC236}">
                <a16:creationId xmlns:a16="http://schemas.microsoft.com/office/drawing/2014/main" id="{A2CCB4C2-EE43-517F-EDFB-36A1F1BFD2B2}"/>
              </a:ext>
            </a:extLst>
          </p:cNvPr>
          <p:cNvPicPr>
            <a:picLocks noChangeAspect="1"/>
          </p:cNvPicPr>
          <p:nvPr/>
        </p:nvPicPr>
        <p:blipFill rotWithShape="1">
          <a:blip r:embed="rId3">
            <a:extLst>
              <a:ext uri="{28A0092B-C50C-407E-A947-70E740481C1C}">
                <a14:useLocalDpi xmlns:a14="http://schemas.microsoft.com/office/drawing/2010/main" val="0"/>
              </a:ext>
            </a:extLst>
          </a:blip>
          <a:srcRect t="11747"/>
          <a:stretch/>
        </p:blipFill>
        <p:spPr>
          <a:xfrm>
            <a:off x="467149" y="3822754"/>
            <a:ext cx="2700000" cy="2382852"/>
          </a:xfrm>
          <a:prstGeom prst="rect">
            <a:avLst/>
          </a:prstGeom>
        </p:spPr>
      </p:pic>
      <p:cxnSp>
        <p:nvCxnSpPr>
          <p:cNvPr id="9" name="直線コネクタ 8">
            <a:extLst>
              <a:ext uri="{FF2B5EF4-FFF2-40B4-BE49-F238E27FC236}">
                <a16:creationId xmlns:a16="http://schemas.microsoft.com/office/drawing/2014/main" id="{9776CE8B-0D2A-B263-1640-FA53F4F10FB6}"/>
              </a:ext>
            </a:extLst>
          </p:cNvPr>
          <p:cNvCxnSpPr>
            <a:cxnSpLocks/>
          </p:cNvCxnSpPr>
          <p:nvPr/>
        </p:nvCxnSpPr>
        <p:spPr>
          <a:xfrm>
            <a:off x="871131" y="4993377"/>
            <a:ext cx="2092934" cy="9238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CAA85412-68F0-E3C8-9133-8C0F3F9326F7}"/>
              </a:ext>
            </a:extLst>
          </p:cNvPr>
          <p:cNvSpPr/>
          <p:nvPr/>
        </p:nvSpPr>
        <p:spPr>
          <a:xfrm>
            <a:off x="3681830" y="3859140"/>
            <a:ext cx="1377532" cy="1662113"/>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512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33" name="グループ化 32">
            <a:extLst>
              <a:ext uri="{FF2B5EF4-FFF2-40B4-BE49-F238E27FC236}">
                <a16:creationId xmlns:a16="http://schemas.microsoft.com/office/drawing/2014/main" id="{21BC0302-A6EF-3DCF-F581-4C550AC6CA14}"/>
              </a:ext>
            </a:extLst>
          </p:cNvPr>
          <p:cNvGrpSpPr/>
          <p:nvPr/>
        </p:nvGrpSpPr>
        <p:grpSpPr>
          <a:xfrm>
            <a:off x="353142" y="766902"/>
            <a:ext cx="8437716" cy="2114753"/>
            <a:chOff x="350857" y="828482"/>
            <a:chExt cx="8437716" cy="2114753"/>
          </a:xfrm>
        </p:grpSpPr>
        <p:sp>
          <p:nvSpPr>
            <p:cNvPr id="35" name="四角形: 角を丸くする 34">
              <a:extLst>
                <a:ext uri="{FF2B5EF4-FFF2-40B4-BE49-F238E27FC236}">
                  <a16:creationId xmlns:a16="http://schemas.microsoft.com/office/drawing/2014/main" id="{3F0CDD97-E875-D03A-69B7-B81BCB6D1AC8}"/>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00785C15-1AFB-2C21-C317-2A247A3E2B4C}"/>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7A9E4E54-41B8-E648-7561-1E17B76574C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75630DB6-6AB4-2F4A-C4DB-F25DC1211561}"/>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11627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295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647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ja-JP" altLang="en-US" dirty="0"/>
              <a:t>時空間画像と</a:t>
            </a:r>
            <a:r>
              <a:rPr kumimoji="1" lang="ja-JP" altLang="en-US" dirty="0"/>
              <a:t>時空間断面画像</a:t>
            </a:r>
          </a:p>
        </p:txBody>
      </p:sp>
      <p:pic>
        <p:nvPicPr>
          <p:cNvPr id="12" name="図 11">
            <a:extLst>
              <a:ext uri="{FF2B5EF4-FFF2-40B4-BE49-F238E27FC236}">
                <a16:creationId xmlns:a16="http://schemas.microsoft.com/office/drawing/2014/main" id="{4404CB87-FABC-4CAE-84AE-1CC5CBF44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71" y="4545835"/>
            <a:ext cx="4048655" cy="1660581"/>
          </a:xfrm>
          <a:prstGeom prst="rect">
            <a:avLst/>
          </a:prstGeom>
        </p:spPr>
      </p:pic>
      <p:cxnSp>
        <p:nvCxnSpPr>
          <p:cNvPr id="16" name="直線矢印コネクタ 15">
            <a:extLst>
              <a:ext uri="{FF2B5EF4-FFF2-40B4-BE49-F238E27FC236}">
                <a16:creationId xmlns:a16="http://schemas.microsoft.com/office/drawing/2014/main" id="{C4DF2345-029C-461D-93B9-C9821F24A179}"/>
              </a:ext>
            </a:extLst>
          </p:cNvPr>
          <p:cNvCxnSpPr>
            <a:cxnSpLocks/>
          </p:cNvCxnSpPr>
          <p:nvPr/>
        </p:nvCxnSpPr>
        <p:spPr>
          <a:xfrm flipV="1">
            <a:off x="4492023" y="6216163"/>
            <a:ext cx="4385254" cy="404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60154BEA-596F-452C-95B4-CC04C3D6B5CB}"/>
              </a:ext>
            </a:extLst>
          </p:cNvPr>
          <p:cNvSpPr/>
          <p:nvPr/>
        </p:nvSpPr>
        <p:spPr>
          <a:xfrm flipH="1">
            <a:off x="5143980" y="4545836"/>
            <a:ext cx="2941904" cy="1653168"/>
          </a:xfrm>
          <a:prstGeom prst="parallelogram">
            <a:avLst>
              <a:gd name="adj" fmla="val 2304"/>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ED432FA8-E269-407A-9373-B3950B43BBBB}"/>
              </a:ext>
            </a:extLst>
          </p:cNvPr>
          <p:cNvSpPr txBox="1"/>
          <p:nvPr/>
        </p:nvSpPr>
        <p:spPr>
          <a:xfrm>
            <a:off x="7945157" y="33822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1" name="テキスト ボックス 20">
            <a:extLst>
              <a:ext uri="{FF2B5EF4-FFF2-40B4-BE49-F238E27FC236}">
                <a16:creationId xmlns:a16="http://schemas.microsoft.com/office/drawing/2014/main" id="{5553C725-2EFD-4BFB-AFBE-FBE8950EAFE0}"/>
              </a:ext>
            </a:extLst>
          </p:cNvPr>
          <p:cNvSpPr txBox="1"/>
          <p:nvPr/>
        </p:nvSpPr>
        <p:spPr>
          <a:xfrm>
            <a:off x="4286625" y="970597"/>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23" name="直線矢印コネクタ 22">
            <a:extLst>
              <a:ext uri="{FF2B5EF4-FFF2-40B4-BE49-F238E27FC236}">
                <a16:creationId xmlns:a16="http://schemas.microsoft.com/office/drawing/2014/main" id="{86F0F97B-7CD0-4201-9A1B-DA7D5AB1882D}"/>
              </a:ext>
            </a:extLst>
          </p:cNvPr>
          <p:cNvCxnSpPr>
            <a:cxnSpLocks/>
            <a:endCxn id="24" idx="2"/>
          </p:cNvCxnSpPr>
          <p:nvPr/>
        </p:nvCxnSpPr>
        <p:spPr>
          <a:xfrm flipV="1">
            <a:off x="7050365" y="1387635"/>
            <a:ext cx="245056" cy="28126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5" name="矢印: 右 24">
            <a:extLst>
              <a:ext uri="{FF2B5EF4-FFF2-40B4-BE49-F238E27FC236}">
                <a16:creationId xmlns:a16="http://schemas.microsoft.com/office/drawing/2014/main" id="{84293D96-E876-40ED-8142-A0BC62D13C16}"/>
              </a:ext>
            </a:extLst>
          </p:cNvPr>
          <p:cNvSpPr/>
          <p:nvPr/>
        </p:nvSpPr>
        <p:spPr>
          <a:xfrm rot="5400000">
            <a:off x="6168814" y="3779770"/>
            <a:ext cx="595552" cy="406496"/>
          </a:xfrm>
          <a:prstGeom prst="rightArrow">
            <a:avLst>
              <a:gd name="adj1" fmla="val 50000"/>
              <a:gd name="adj2" fmla="val 89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6" name="テキスト ボックス 25">
            <a:extLst>
              <a:ext uri="{FF2B5EF4-FFF2-40B4-BE49-F238E27FC236}">
                <a16:creationId xmlns:a16="http://schemas.microsoft.com/office/drawing/2014/main" id="{4CA2DC87-F9ED-4286-9063-9E0758A61BF7}"/>
              </a:ext>
            </a:extLst>
          </p:cNvPr>
          <p:cNvSpPr txBox="1"/>
          <p:nvPr/>
        </p:nvSpPr>
        <p:spPr>
          <a:xfrm>
            <a:off x="6682235" y="3880127"/>
            <a:ext cx="1752600" cy="369332"/>
          </a:xfrm>
          <a:prstGeom prst="rect">
            <a:avLst/>
          </a:prstGeom>
          <a:noFill/>
        </p:spPr>
        <p:txBody>
          <a:bodyPr wrap="square" rtlCol="0">
            <a:spAutoFit/>
          </a:bodyPr>
          <a:lstStyle/>
          <a:p>
            <a:r>
              <a:rPr kumimoji="1" lang="en-US" altLang="ja-JP" dirty="0">
                <a:solidFill>
                  <a:schemeClr val="tx1"/>
                </a:solidFill>
              </a:rPr>
              <a:t>LED</a:t>
            </a:r>
            <a:r>
              <a:rPr kumimoji="1" lang="ja-JP" altLang="en-US" dirty="0">
                <a:solidFill>
                  <a:schemeClr val="tx1"/>
                </a:solidFill>
              </a:rPr>
              <a:t>位置を補正</a:t>
            </a:r>
          </a:p>
        </p:txBody>
      </p:sp>
      <p:sp>
        <p:nvSpPr>
          <p:cNvPr id="27" name="テキスト ボックス 26">
            <a:extLst>
              <a:ext uri="{FF2B5EF4-FFF2-40B4-BE49-F238E27FC236}">
                <a16:creationId xmlns:a16="http://schemas.microsoft.com/office/drawing/2014/main" id="{3F77CF46-E22B-4458-A015-A22898E0C55F}"/>
              </a:ext>
            </a:extLst>
          </p:cNvPr>
          <p:cNvSpPr txBox="1"/>
          <p:nvPr/>
        </p:nvSpPr>
        <p:spPr>
          <a:xfrm>
            <a:off x="7902768" y="6229952"/>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28" name="テキスト ボックス 27">
            <a:extLst>
              <a:ext uri="{FF2B5EF4-FFF2-40B4-BE49-F238E27FC236}">
                <a16:creationId xmlns:a16="http://schemas.microsoft.com/office/drawing/2014/main" id="{B4A9D41E-82AA-487B-8E30-51036FCB76D4}"/>
              </a:ext>
            </a:extLst>
          </p:cNvPr>
          <p:cNvSpPr txBox="1"/>
          <p:nvPr/>
        </p:nvSpPr>
        <p:spPr>
          <a:xfrm>
            <a:off x="4286625" y="3842142"/>
            <a:ext cx="1066798" cy="369332"/>
          </a:xfrm>
          <a:prstGeom prst="rect">
            <a:avLst/>
          </a:prstGeom>
          <a:noFill/>
        </p:spPr>
        <p:txBody>
          <a:bodyPr wrap="square" rtlCol="0">
            <a:spAutoFit/>
          </a:bodyPr>
          <a:lstStyle/>
          <a:p>
            <a:r>
              <a:rPr kumimoji="1" lang="en-US" altLang="ja-JP" dirty="0"/>
              <a:t>t [frame]</a:t>
            </a:r>
            <a:endParaRPr kumimoji="1" lang="ja-JP" altLang="en-US" dirty="0"/>
          </a:p>
        </p:txBody>
      </p:sp>
      <p:cxnSp>
        <p:nvCxnSpPr>
          <p:cNvPr id="31" name="直線矢印コネクタ 30">
            <a:extLst>
              <a:ext uri="{FF2B5EF4-FFF2-40B4-BE49-F238E27FC236}">
                <a16:creationId xmlns:a16="http://schemas.microsoft.com/office/drawing/2014/main" id="{FCDC7142-3A6B-4C30-BC5B-EA11A60D89FF}"/>
              </a:ext>
            </a:extLst>
          </p:cNvPr>
          <p:cNvCxnSpPr>
            <a:cxnSpLocks/>
          </p:cNvCxnSpPr>
          <p:nvPr/>
        </p:nvCxnSpPr>
        <p:spPr>
          <a:xfrm flipV="1">
            <a:off x="4475034" y="4187461"/>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7213466-D7BA-46DA-974F-A6E5E2FE17D8}"/>
              </a:ext>
            </a:extLst>
          </p:cNvPr>
          <p:cNvGrpSpPr/>
          <p:nvPr/>
        </p:nvGrpSpPr>
        <p:grpSpPr>
          <a:xfrm>
            <a:off x="4488818" y="1018303"/>
            <a:ext cx="4388459" cy="2353978"/>
            <a:chOff x="4667928" y="1216269"/>
            <a:chExt cx="4388459" cy="2353978"/>
          </a:xfrm>
        </p:grpSpPr>
        <p:pic>
          <p:nvPicPr>
            <p:cNvPr id="10" name="図 9">
              <a:extLst>
                <a:ext uri="{FF2B5EF4-FFF2-40B4-BE49-F238E27FC236}">
                  <a16:creationId xmlns:a16="http://schemas.microsoft.com/office/drawing/2014/main" id="{6F416D20-322E-467C-B500-B9EEF2C1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430" y="1893410"/>
              <a:ext cx="4021346" cy="1649380"/>
            </a:xfrm>
            <a:prstGeom prst="rect">
              <a:avLst/>
            </a:prstGeom>
          </p:spPr>
        </p:pic>
        <p:cxnSp>
          <p:nvCxnSpPr>
            <p:cNvPr id="13" name="直線矢印コネクタ 12">
              <a:extLst>
                <a:ext uri="{FF2B5EF4-FFF2-40B4-BE49-F238E27FC236}">
                  <a16:creationId xmlns:a16="http://schemas.microsoft.com/office/drawing/2014/main" id="{49C5051C-2AFA-472D-B705-935241DF923C}"/>
                </a:ext>
              </a:extLst>
            </p:cNvPr>
            <p:cNvCxnSpPr>
              <a:cxnSpLocks/>
            </p:cNvCxnSpPr>
            <p:nvPr/>
          </p:nvCxnSpPr>
          <p:spPr>
            <a:xfrm flipV="1">
              <a:off x="4671133" y="1524133"/>
              <a:ext cx="0" cy="20461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766A2FD-F3F4-4BE0-A26C-0DA63DAEBA56}"/>
                </a:ext>
              </a:extLst>
            </p:cNvPr>
            <p:cNvCxnSpPr>
              <a:cxnSpLocks/>
            </p:cNvCxnSpPr>
            <p:nvPr/>
          </p:nvCxnSpPr>
          <p:spPr>
            <a:xfrm>
              <a:off x="4671134" y="3559613"/>
              <a:ext cx="438525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CE59EE0-EF46-4E4E-BA78-D7E002F7F726}"/>
                </a:ext>
              </a:extLst>
            </p:cNvPr>
            <p:cNvSpPr txBox="1"/>
            <p:nvPr/>
          </p:nvSpPr>
          <p:spPr>
            <a:xfrm>
              <a:off x="6824799" y="1216269"/>
              <a:ext cx="1299463" cy="369332"/>
            </a:xfrm>
            <a:prstGeom prst="rect">
              <a:avLst/>
            </a:prstGeom>
            <a:noFill/>
            <a:ln>
              <a:solidFill>
                <a:srgbClr val="FF0000"/>
              </a:solidFill>
            </a:ln>
          </p:spPr>
          <p:txBody>
            <a:bodyPr wrap="square" rtlCol="0">
              <a:spAutoFit/>
            </a:bodyPr>
            <a:lstStyle/>
            <a:p>
              <a:r>
                <a:rPr kumimoji="1" lang="en-US" altLang="ja-JP" dirty="0"/>
                <a:t>LED</a:t>
              </a:r>
              <a:r>
                <a:rPr kumimoji="1" lang="ja-JP" altLang="en-US" dirty="0"/>
                <a:t>送信機</a:t>
              </a:r>
            </a:p>
          </p:txBody>
        </p:sp>
        <p:sp>
          <p:nvSpPr>
            <p:cNvPr id="33" name="平行四辺形 32">
              <a:extLst>
                <a:ext uri="{FF2B5EF4-FFF2-40B4-BE49-F238E27FC236}">
                  <a16:creationId xmlns:a16="http://schemas.microsoft.com/office/drawing/2014/main" id="{6232FD1C-C596-4C73-BF48-5570C1823F8C}"/>
                </a:ext>
              </a:extLst>
            </p:cNvPr>
            <p:cNvSpPr/>
            <p:nvPr/>
          </p:nvSpPr>
          <p:spPr>
            <a:xfrm flipH="1">
              <a:off x="4667928" y="1885813"/>
              <a:ext cx="4174397" cy="1656951"/>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5" name="テキスト ボックス 54">
            <a:extLst>
              <a:ext uri="{FF2B5EF4-FFF2-40B4-BE49-F238E27FC236}">
                <a16:creationId xmlns:a16="http://schemas.microsoft.com/office/drawing/2014/main" id="{C531298D-FA8F-423D-8DA0-A43C478BB512}"/>
              </a:ext>
            </a:extLst>
          </p:cNvPr>
          <p:cNvSpPr txBox="1"/>
          <p:nvPr/>
        </p:nvSpPr>
        <p:spPr>
          <a:xfrm>
            <a:off x="2460959" y="1291431"/>
            <a:ext cx="1066798"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57" name="テキスト ボックス 56">
            <a:extLst>
              <a:ext uri="{FF2B5EF4-FFF2-40B4-BE49-F238E27FC236}">
                <a16:creationId xmlns:a16="http://schemas.microsoft.com/office/drawing/2014/main" id="{0EAD421B-A683-4C47-8DB6-38B54A4A1020}"/>
              </a:ext>
            </a:extLst>
          </p:cNvPr>
          <p:cNvSpPr txBox="1"/>
          <p:nvPr/>
        </p:nvSpPr>
        <p:spPr>
          <a:xfrm>
            <a:off x="166616" y="2044272"/>
            <a:ext cx="932120" cy="369332"/>
          </a:xfrm>
          <a:prstGeom prst="rect">
            <a:avLst/>
          </a:prstGeom>
          <a:noFill/>
        </p:spPr>
        <p:txBody>
          <a:bodyPr wrap="square" rtlCol="0">
            <a:spAutoFit/>
          </a:bodyPr>
          <a:lstStyle/>
          <a:p>
            <a:r>
              <a:rPr kumimoji="1" lang="en-US" altLang="ja-JP" dirty="0"/>
              <a:t>y [pixel]</a:t>
            </a:r>
            <a:endParaRPr kumimoji="1" lang="ja-JP" altLang="en-US" dirty="0"/>
          </a:p>
        </p:txBody>
      </p:sp>
      <p:grpSp>
        <p:nvGrpSpPr>
          <p:cNvPr id="6" name="グループ化 5">
            <a:extLst>
              <a:ext uri="{FF2B5EF4-FFF2-40B4-BE49-F238E27FC236}">
                <a16:creationId xmlns:a16="http://schemas.microsoft.com/office/drawing/2014/main" id="{1F7243D7-C4FE-4047-962D-3EE4F4071346}"/>
              </a:ext>
            </a:extLst>
          </p:cNvPr>
          <p:cNvGrpSpPr>
            <a:grpSpLocks noChangeAspect="1"/>
          </p:cNvGrpSpPr>
          <p:nvPr/>
        </p:nvGrpSpPr>
        <p:grpSpPr>
          <a:xfrm>
            <a:off x="550473" y="1598181"/>
            <a:ext cx="3490187" cy="4076392"/>
            <a:chOff x="364289" y="1570642"/>
            <a:chExt cx="3960717" cy="4625952"/>
          </a:xfrm>
        </p:grpSpPr>
        <p:pic>
          <p:nvPicPr>
            <p:cNvPr id="35" name="図 34">
              <a:extLst>
                <a:ext uri="{FF2B5EF4-FFF2-40B4-BE49-F238E27FC236}">
                  <a16:creationId xmlns:a16="http://schemas.microsoft.com/office/drawing/2014/main" id="{CDF3FDD2-2B65-4588-B5D2-C62AF449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1" name="図 40">
              <a:extLst>
                <a:ext uri="{FF2B5EF4-FFF2-40B4-BE49-F238E27FC236}">
                  <a16:creationId xmlns:a16="http://schemas.microsoft.com/office/drawing/2014/main" id="{9ECC2773-322C-49CD-9E74-488C60CC9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39" name="図 38">
              <a:extLst>
                <a:ext uri="{FF2B5EF4-FFF2-40B4-BE49-F238E27FC236}">
                  <a16:creationId xmlns:a16="http://schemas.microsoft.com/office/drawing/2014/main" id="{7662CBBC-D375-49EE-BE90-28E575EE4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37" name="図 36">
              <a:extLst>
                <a:ext uri="{FF2B5EF4-FFF2-40B4-BE49-F238E27FC236}">
                  <a16:creationId xmlns:a16="http://schemas.microsoft.com/office/drawing/2014/main" id="{5BA603B1-CFF6-4486-AC71-0077EB79C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42" name="直線矢印コネクタ 41">
              <a:extLst>
                <a:ext uri="{FF2B5EF4-FFF2-40B4-BE49-F238E27FC236}">
                  <a16:creationId xmlns:a16="http://schemas.microsoft.com/office/drawing/2014/main" id="{C7B557D2-3DEF-4CD0-B370-3CCC81664A0A}"/>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CCD1184-163D-4819-BF88-CA4F4C85127A}"/>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998F89-C060-445F-ABFB-489C5077EC04}"/>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F1EF977-4FF4-4F84-B219-65A56A291E3E}"/>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AB2EBC5-914F-4B26-8062-9F59930BC10D}"/>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F2D88B3-3878-41D3-8195-50928ECC237E}"/>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B412206-F64E-40EA-9523-831C33232EC4}"/>
                </a:ext>
              </a:extLst>
            </p:cNvPr>
            <p:cNvSpPr txBox="1"/>
            <p:nvPr/>
          </p:nvSpPr>
          <p:spPr>
            <a:xfrm>
              <a:off x="2685532" y="5777470"/>
              <a:ext cx="1220882" cy="419124"/>
            </a:xfrm>
            <a:prstGeom prst="rect">
              <a:avLst/>
            </a:prstGeom>
            <a:noFill/>
          </p:spPr>
          <p:txBody>
            <a:bodyPr wrap="square" rtlCol="0">
              <a:spAutoFit/>
            </a:bodyPr>
            <a:lstStyle/>
            <a:p>
              <a:r>
                <a:rPr kumimoji="1" lang="en-US" altLang="ja-JP" dirty="0"/>
                <a:t>x [pixel]</a:t>
              </a:r>
              <a:endParaRPr kumimoji="1" lang="ja-JP" altLang="en-US" dirty="0"/>
            </a:p>
          </p:txBody>
        </p:sp>
        <p:cxnSp>
          <p:nvCxnSpPr>
            <p:cNvPr id="59" name="直線矢印コネクタ 58">
              <a:extLst>
                <a:ext uri="{FF2B5EF4-FFF2-40B4-BE49-F238E27FC236}">
                  <a16:creationId xmlns:a16="http://schemas.microsoft.com/office/drawing/2014/main" id="{DC8EF939-18A4-445F-BA8D-112FDE7D80E3}"/>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7B4C9FD-9EF6-4916-B72A-62C722AC6565}"/>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07175EB2-A504-40E6-B420-BCBCF606F3A5}"/>
                </a:ext>
              </a:extLst>
            </p:cNvPr>
            <p:cNvCxnSpPr>
              <a:cxnSpLocks/>
            </p:cNvCxnSpPr>
            <p:nvPr/>
          </p:nvCxnSpPr>
          <p:spPr>
            <a:xfrm>
              <a:off x="3164657" y="3899669"/>
              <a:ext cx="116034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22BD33EC-200D-4BDE-952B-1CB5A2903C73}"/>
              </a:ext>
            </a:extLst>
          </p:cNvPr>
          <p:cNvSpPr txBox="1"/>
          <p:nvPr/>
        </p:nvSpPr>
        <p:spPr>
          <a:xfrm>
            <a:off x="3502638" y="3281189"/>
            <a:ext cx="923587" cy="369332"/>
          </a:xfrm>
          <a:prstGeom prst="rect">
            <a:avLst/>
          </a:prstGeom>
          <a:noFill/>
        </p:spPr>
        <p:txBody>
          <a:bodyPr wrap="square" rtlCol="0">
            <a:spAutoFit/>
          </a:bodyPr>
          <a:lstStyle/>
          <a:p>
            <a:r>
              <a:rPr kumimoji="1" lang="en-US" altLang="ja-JP" dirty="0"/>
              <a:t>y=n</a:t>
            </a:r>
            <a:endParaRPr kumimoji="1" lang="ja-JP" altLang="en-US" dirty="0"/>
          </a:p>
        </p:txBody>
      </p:sp>
    </p:spTree>
    <p:extLst>
      <p:ext uri="{BB962C8B-B14F-4D97-AF65-F5344CB8AC3E}">
        <p14:creationId xmlns:p14="http://schemas.microsoft.com/office/powerpoint/2010/main" val="4181322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空間</a:t>
            </a:r>
            <a:r>
              <a:rPr lang="en-US" altLang="ja-JP" dirty="0"/>
              <a:t>-</a:t>
            </a:r>
            <a:r>
              <a:rPr lang="ja-JP" altLang="en-US" dirty="0"/>
              <a:t>時間勾配散布図と閾値の決定</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en-US" altLang="ja-JP" dirty="0"/>
              <a:t>LED</a:t>
            </a:r>
            <a:r>
              <a:rPr lang="ja-JP" altLang="en-US" dirty="0"/>
              <a:t>送信機及び背景の空間</a:t>
            </a:r>
            <a:r>
              <a:rPr lang="en-US" altLang="ja-JP" dirty="0"/>
              <a:t>-</a:t>
            </a:r>
            <a:r>
              <a:rPr lang="ja-JP" altLang="en-US" dirty="0"/>
              <a:t>時間勾配を各撮影画像で計算し，各ピクセルにおける全撮影画像の平均値を算出した</a:t>
            </a:r>
            <a:endParaRPr lang="en-US" altLang="ja-JP" dirty="0"/>
          </a:p>
          <a:p>
            <a:pPr lvl="1"/>
            <a:r>
              <a:rPr lang="en-US" altLang="ja-JP" dirty="0"/>
              <a:t>LED</a:t>
            </a:r>
            <a:r>
              <a:rPr lang="ja-JP" altLang="en-US" dirty="0"/>
              <a:t>と背景を区別できる特徴が見られた</a:t>
            </a:r>
            <a:endParaRPr lang="en-US" altLang="ja-JP" dirty="0"/>
          </a:p>
          <a:p>
            <a:pPr marL="0" indent="0">
              <a:buNone/>
            </a:pPr>
            <a:r>
              <a:rPr lang="ja-JP" altLang="en-US" dirty="0"/>
              <a:t>⇒下図の様な閾値直線を考え，</a:t>
            </a:r>
            <a:r>
              <a:rPr lang="en-US" altLang="ja-JP" dirty="0"/>
              <a:t>LED</a:t>
            </a:r>
            <a:r>
              <a:rPr lang="ja-JP" altLang="en-US" dirty="0"/>
              <a:t>捕捉を行った</a:t>
            </a: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pic>
        <p:nvPicPr>
          <p:cNvPr id="7" name="図 6">
            <a:extLst>
              <a:ext uri="{FF2B5EF4-FFF2-40B4-BE49-F238E27FC236}">
                <a16:creationId xmlns:a16="http://schemas.microsoft.com/office/drawing/2014/main" id="{F4B55F5F-810D-4C3C-A68C-F1793733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00" y="2794224"/>
            <a:ext cx="3600000" cy="3600000"/>
          </a:xfrm>
          <a:prstGeom prst="rect">
            <a:avLst/>
          </a:prstGeom>
        </p:spPr>
      </p:pic>
      <p:cxnSp>
        <p:nvCxnSpPr>
          <p:cNvPr id="8" name="直線コネクタ 7">
            <a:extLst>
              <a:ext uri="{FF2B5EF4-FFF2-40B4-BE49-F238E27FC236}">
                <a16:creationId xmlns:a16="http://schemas.microsoft.com/office/drawing/2014/main" id="{044DBA59-1125-4A6C-9FFE-D7D02D0D491B}"/>
              </a:ext>
            </a:extLst>
          </p:cNvPr>
          <p:cNvCxnSpPr>
            <a:cxnSpLocks/>
          </p:cNvCxnSpPr>
          <p:nvPr/>
        </p:nvCxnSpPr>
        <p:spPr>
          <a:xfrm>
            <a:off x="1082288"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57702554-3E11-4524-A2B0-34E96F30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643" y="2794224"/>
            <a:ext cx="3600000" cy="3600000"/>
          </a:xfrm>
          <a:prstGeom prst="rect">
            <a:avLst/>
          </a:prstGeom>
        </p:spPr>
      </p:pic>
      <p:cxnSp>
        <p:nvCxnSpPr>
          <p:cNvPr id="13" name="直線コネクタ 12">
            <a:extLst>
              <a:ext uri="{FF2B5EF4-FFF2-40B4-BE49-F238E27FC236}">
                <a16:creationId xmlns:a16="http://schemas.microsoft.com/office/drawing/2014/main" id="{831F6819-950E-4A1F-877E-00D9850CAA3B}"/>
              </a:ext>
            </a:extLst>
          </p:cNvPr>
          <p:cNvCxnSpPr>
            <a:cxnSpLocks/>
          </p:cNvCxnSpPr>
          <p:nvPr/>
        </p:nvCxnSpPr>
        <p:spPr>
          <a:xfrm>
            <a:off x="5400826" y="4382521"/>
            <a:ext cx="2768958" cy="162059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6363710-8093-4DC6-BA61-4A9D9BD2F859}"/>
              </a:ext>
            </a:extLst>
          </p:cNvPr>
          <p:cNvSpPr txBox="1"/>
          <p:nvPr/>
        </p:nvSpPr>
        <p:spPr>
          <a:xfrm>
            <a:off x="1666840" y="2752738"/>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9" name="テキスト ボックス 8">
            <a:extLst>
              <a:ext uri="{FF2B5EF4-FFF2-40B4-BE49-F238E27FC236}">
                <a16:creationId xmlns:a16="http://schemas.microsoft.com/office/drawing/2014/main" id="{19D3D95C-1889-4A33-9516-8DCBF4B9F947}"/>
              </a:ext>
            </a:extLst>
          </p:cNvPr>
          <p:cNvSpPr txBox="1"/>
          <p:nvPr/>
        </p:nvSpPr>
        <p:spPr>
          <a:xfrm>
            <a:off x="5911087" y="2752738"/>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3499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animEffect transition="in" filter="fade">
                                      <p:cBhvr>
                                        <p:cTn id="7" dur="10"/>
                                        <p:tgtEl>
                                          <p:spTgt spid="2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今までの閾値の決め方は定式化しておらずあいまいだった</a:t>
            </a:r>
            <a:endParaRPr lang="en-US" altLang="ja-JP" dirty="0"/>
          </a:p>
          <a:p>
            <a:pPr lvl="1"/>
            <a:r>
              <a:rPr lang="ja-JP" altLang="en-US" dirty="0"/>
              <a:t>改めて最適な閾値の決定方法が必要と考えている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閾値の決定</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5" name="図 4">
            <a:extLst>
              <a:ext uri="{FF2B5EF4-FFF2-40B4-BE49-F238E27FC236}">
                <a16:creationId xmlns:a16="http://schemas.microsoft.com/office/drawing/2014/main" id="{5A443492-CBA8-4D5E-BFAA-107BC20F2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162" y="4440146"/>
            <a:ext cx="2160000" cy="2160000"/>
          </a:xfrm>
          <a:prstGeom prst="rect">
            <a:avLst/>
          </a:prstGeom>
        </p:spPr>
      </p:pic>
      <p:pic>
        <p:nvPicPr>
          <p:cNvPr id="6" name="図 5">
            <a:extLst>
              <a:ext uri="{FF2B5EF4-FFF2-40B4-BE49-F238E27FC236}">
                <a16:creationId xmlns:a16="http://schemas.microsoft.com/office/drawing/2014/main" id="{C8508C6C-C81E-426E-965B-DB502F4F1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119" y="4440146"/>
            <a:ext cx="2160000" cy="2160000"/>
          </a:xfrm>
          <a:prstGeom prst="rect">
            <a:avLst/>
          </a:prstGeom>
        </p:spPr>
      </p:pic>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119" y="1541910"/>
            <a:ext cx="2520000" cy="2520000"/>
          </a:xfrm>
          <a:prstGeom prst="rect">
            <a:avLst/>
          </a:prstGeom>
        </p:spPr>
      </p:pic>
      <p:sp>
        <p:nvSpPr>
          <p:cNvPr id="8" name="矢印: 右 7">
            <a:extLst>
              <a:ext uri="{FF2B5EF4-FFF2-40B4-BE49-F238E27FC236}">
                <a16:creationId xmlns:a16="http://schemas.microsoft.com/office/drawing/2014/main" id="{734F0528-2B91-483B-BB45-C4A9AC8BE295}"/>
              </a:ext>
            </a:extLst>
          </p:cNvPr>
          <p:cNvSpPr/>
          <p:nvPr/>
        </p:nvSpPr>
        <p:spPr>
          <a:xfrm>
            <a:off x="4427626" y="2506635"/>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8EAE5EE-0273-452B-9895-CF1DE016B95D}"/>
              </a:ext>
            </a:extLst>
          </p:cNvPr>
          <p:cNvSpPr/>
          <p:nvPr/>
        </p:nvSpPr>
        <p:spPr>
          <a:xfrm>
            <a:off x="5703561" y="4772933"/>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63D0E28-48FD-40AD-960C-7D2BE119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445" y="1541910"/>
            <a:ext cx="2520000" cy="2520000"/>
          </a:xfrm>
          <a:prstGeom prst="rect">
            <a:avLst/>
          </a:prstGeom>
        </p:spPr>
      </p:pic>
    </p:spTree>
    <p:extLst>
      <p:ext uri="{BB962C8B-B14F-4D97-AF65-F5344CB8AC3E}">
        <p14:creationId xmlns:p14="http://schemas.microsoft.com/office/powerpoint/2010/main" val="3356801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750257-00F1-4839-A56D-ACA673E81646}"/>
              </a:ext>
            </a:extLst>
          </p:cNvPr>
          <p:cNvSpPr>
            <a:spLocks noGrp="1"/>
          </p:cNvSpPr>
          <p:nvPr>
            <p:ph idx="1"/>
          </p:nvPr>
        </p:nvSpPr>
        <p:spPr/>
        <p:txBody>
          <a:bodyPr/>
          <a:lstStyle/>
          <a:p>
            <a:r>
              <a:rPr kumimoji="1" lang="ja-JP" altLang="en-US" dirty="0"/>
              <a:t>捕捉結果の例を下図に示す</a:t>
            </a:r>
            <a:endParaRPr kumimoji="1" lang="en-US" altLang="ja-JP" dirty="0"/>
          </a:p>
          <a:p>
            <a:r>
              <a:rPr lang="en-US" altLang="ja-JP" dirty="0"/>
              <a:t>64bit</a:t>
            </a:r>
            <a:r>
              <a:rPr lang="ja-JP" altLang="en-US" dirty="0"/>
              <a:t>アレイ・</a:t>
            </a:r>
            <a:r>
              <a:rPr lang="en-US" altLang="ja-JP" dirty="0"/>
              <a:t>256bit</a:t>
            </a:r>
            <a:r>
              <a:rPr lang="ja-JP" altLang="en-US" dirty="0"/>
              <a:t>アレイで共に，平均フレーム数が　　　　</a:t>
            </a:r>
            <a:r>
              <a:rPr lang="en-US" altLang="ja-JP" dirty="0"/>
              <a:t>8</a:t>
            </a:r>
            <a:r>
              <a:rPr lang="ja-JP" altLang="en-US" dirty="0"/>
              <a:t>枚のとき捕捉率</a:t>
            </a:r>
            <a:r>
              <a:rPr lang="en-US" altLang="ja-JP" dirty="0"/>
              <a:t>100%</a:t>
            </a:r>
            <a:r>
              <a:rPr lang="ja-JP" altLang="en-US" dirty="0"/>
              <a:t>を達成</a:t>
            </a:r>
            <a:endParaRPr kumimoji="1" lang="ja-JP" altLang="en-US" dirty="0"/>
          </a:p>
        </p:txBody>
      </p:sp>
      <p:sp>
        <p:nvSpPr>
          <p:cNvPr id="3" name="スライド番号プレースホルダー 2">
            <a:extLst>
              <a:ext uri="{FF2B5EF4-FFF2-40B4-BE49-F238E27FC236}">
                <a16:creationId xmlns:a16="http://schemas.microsoft.com/office/drawing/2014/main" id="{9A65A464-05F4-4DB2-926F-86F67266917F}"/>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sp>
        <p:nvSpPr>
          <p:cNvPr id="4" name="タイトル 3">
            <a:extLst>
              <a:ext uri="{FF2B5EF4-FFF2-40B4-BE49-F238E27FC236}">
                <a16:creationId xmlns:a16="http://schemas.microsoft.com/office/drawing/2014/main" id="{7B02AB14-75FE-4C30-8443-D013067B1010}"/>
              </a:ext>
            </a:extLst>
          </p:cNvPr>
          <p:cNvSpPr>
            <a:spLocks noGrp="1"/>
          </p:cNvSpPr>
          <p:nvPr>
            <p:ph type="title"/>
          </p:nvPr>
        </p:nvSpPr>
        <p:spPr/>
        <p:txBody>
          <a:bodyPr/>
          <a:lstStyle/>
          <a:p>
            <a:r>
              <a:rPr lang="en-US" altLang="ja-JP" dirty="0"/>
              <a:t>LED</a:t>
            </a:r>
            <a:r>
              <a:rPr lang="ja-JP" altLang="en-US" dirty="0"/>
              <a:t>捕捉結果</a:t>
            </a:r>
            <a:endParaRPr kumimoji="1" lang="ja-JP" altLang="en-US" dirty="0"/>
          </a:p>
        </p:txBody>
      </p:sp>
      <p:pic>
        <p:nvPicPr>
          <p:cNvPr id="6" name="図 5">
            <a:extLst>
              <a:ext uri="{FF2B5EF4-FFF2-40B4-BE49-F238E27FC236}">
                <a16:creationId xmlns:a16="http://schemas.microsoft.com/office/drawing/2014/main" id="{4DA8E225-BB3F-4BFE-87BF-7A94A1DFD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61" y="2757024"/>
            <a:ext cx="3600000" cy="3600000"/>
          </a:xfrm>
          <a:prstGeom prst="rect">
            <a:avLst/>
          </a:prstGeom>
          <a:ln w="38100">
            <a:solidFill>
              <a:schemeClr val="bg1">
                <a:lumMod val="50000"/>
              </a:schemeClr>
            </a:solidFill>
          </a:ln>
        </p:spPr>
      </p:pic>
      <p:pic>
        <p:nvPicPr>
          <p:cNvPr id="8" name="図 7">
            <a:extLst>
              <a:ext uri="{FF2B5EF4-FFF2-40B4-BE49-F238E27FC236}">
                <a16:creationId xmlns:a16="http://schemas.microsoft.com/office/drawing/2014/main" id="{72EF53D7-92C4-406E-B4EA-5839CE298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1" y="2757024"/>
            <a:ext cx="3600000" cy="3600000"/>
          </a:xfrm>
          <a:prstGeom prst="rect">
            <a:avLst/>
          </a:prstGeom>
          <a:ln w="38100">
            <a:solidFill>
              <a:schemeClr val="bg1">
                <a:lumMod val="50000"/>
              </a:schemeClr>
            </a:solidFill>
          </a:ln>
        </p:spPr>
      </p:pic>
      <p:sp>
        <p:nvSpPr>
          <p:cNvPr id="9" name="正方形/長方形 8">
            <a:extLst>
              <a:ext uri="{FF2B5EF4-FFF2-40B4-BE49-F238E27FC236}">
                <a16:creationId xmlns:a16="http://schemas.microsoft.com/office/drawing/2014/main" id="{7D3A3758-EC95-4338-A1CA-91DA24D1DDD1}"/>
              </a:ext>
            </a:extLst>
          </p:cNvPr>
          <p:cNvSpPr/>
          <p:nvPr/>
        </p:nvSpPr>
        <p:spPr>
          <a:xfrm>
            <a:off x="1138103" y="3309938"/>
            <a:ext cx="2276609"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00E9B28-226B-4E62-B2DC-839CE8ACE9CF}"/>
              </a:ext>
            </a:extLst>
          </p:cNvPr>
          <p:cNvSpPr/>
          <p:nvPr/>
        </p:nvSpPr>
        <p:spPr>
          <a:xfrm>
            <a:off x="5613614" y="3314701"/>
            <a:ext cx="2287374" cy="230028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5BA92B-C2AE-44C6-A6FF-D42368F994E5}"/>
              </a:ext>
            </a:extLst>
          </p:cNvPr>
          <p:cNvSpPr txBox="1"/>
          <p:nvPr/>
        </p:nvSpPr>
        <p:spPr>
          <a:xfrm>
            <a:off x="1679540" y="2232175"/>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12" name="テキスト ボックス 11">
            <a:extLst>
              <a:ext uri="{FF2B5EF4-FFF2-40B4-BE49-F238E27FC236}">
                <a16:creationId xmlns:a16="http://schemas.microsoft.com/office/drawing/2014/main" id="{95B5CC2F-57C3-4C62-9942-1C19162E3981}"/>
              </a:ext>
            </a:extLst>
          </p:cNvPr>
          <p:cNvSpPr txBox="1"/>
          <p:nvPr/>
        </p:nvSpPr>
        <p:spPr>
          <a:xfrm>
            <a:off x="5923787" y="223217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1616597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532F4A-4DCE-4AE1-83DD-CCCC0BB3F82B}"/>
              </a:ext>
            </a:extLst>
          </p:cNvPr>
          <p:cNvSpPr>
            <a:spLocks noGrp="1"/>
          </p:cNvSpPr>
          <p:nvPr>
            <p:ph type="title"/>
          </p:nvPr>
        </p:nvSpPr>
        <p:spPr/>
        <p:txBody>
          <a:bodyPr/>
          <a:lstStyle/>
          <a:p>
            <a:r>
              <a:rPr kumimoji="1" lang="ja-JP" altLang="en-US" dirty="0"/>
              <a:t>復調結果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AB9AFBF-8C76-43BF-A0B1-84A794BEF90C}"/>
                  </a:ext>
                </a:extLst>
              </p:cNvPr>
              <p:cNvSpPr>
                <a:spLocks noGrp="1"/>
              </p:cNvSpPr>
              <p:nvPr>
                <p:ph idx="1"/>
              </p:nvPr>
            </p:nvSpPr>
            <p:spPr/>
            <p:txBody>
              <a:bodyPr/>
              <a:lstStyle/>
              <a:p>
                <a:r>
                  <a:rPr lang="ja-JP" altLang="en-US" dirty="0"/>
                  <a:t>復調結果</a:t>
                </a:r>
                <a:r>
                  <a:rPr lang="en-US" altLang="ja-JP" sz="2000" dirty="0"/>
                  <a:t>(</a:t>
                </a:r>
                <a:r>
                  <a:rPr lang="ja-JP" altLang="en-US" sz="2000" dirty="0"/>
                  <a:t>平均フレーム数</a:t>
                </a:r>
                <a:r>
                  <a:rPr lang="en-US" altLang="ja-JP" sz="2000" dirty="0"/>
                  <a:t>=8)</a:t>
                </a:r>
              </a:p>
              <a:p>
                <a:pPr lvl="1"/>
                <a:r>
                  <a:rPr lang="ja-JP" altLang="en-US" dirty="0"/>
                  <a:t>捕捉ができた全てのフレームでエラーフリーを達成</a:t>
                </a:r>
                <a:endParaRPr lang="en-US" altLang="ja-JP" dirty="0"/>
              </a:p>
              <a:p>
                <a:pPr lvl="1"/>
                <a:r>
                  <a:rPr lang="ja-JP" altLang="en-US" dirty="0"/>
                  <a:t>しかし，最初と最後の撮影画像は時間勾配が取得できないこと、　平均を取る関係上</a:t>
                </a:r>
                <a:r>
                  <a:rPr lang="en-US" altLang="ja-JP" dirty="0"/>
                  <a:t>1~8</a:t>
                </a:r>
                <a:r>
                  <a:rPr lang="ja-JP" altLang="en-US" dirty="0"/>
                  <a:t>枚目と最後の画像はそもそも捕捉ができず</a:t>
                </a:r>
                <a14:m>
                  <m:oMath xmlns:m="http://schemas.openxmlformats.org/officeDocument/2006/math">
                    <m:r>
                      <a:rPr lang="ja-JP" altLang="en-US" b="0" i="1" dirty="0" smtClean="0">
                        <a:latin typeface="Cambria Math" panose="02040503050406030204" pitchFamily="18" charset="0"/>
                      </a:rPr>
                      <m:t>，</m:t>
                    </m:r>
                    <m:r>
                      <a:rPr lang="en-US" altLang="ja-JP" b="0" i="1" smtClean="0">
                        <a:latin typeface="Cambria Math" panose="02040503050406030204" pitchFamily="18" charset="0"/>
                      </a:rPr>
                      <m:t>𝐵𝐸𝑅</m:t>
                    </m:r>
                    <m:r>
                      <a:rPr lang="en-US" altLang="ja-JP" b="0" i="1" smtClean="0">
                        <a:latin typeface="Cambria Math" panose="02040503050406030204" pitchFamily="18" charset="0"/>
                      </a:rPr>
                      <m:t>=1</m:t>
                    </m:r>
                  </m:oMath>
                </a14:m>
                <a:r>
                  <a:rPr lang="en-US" altLang="ja-JP" dirty="0"/>
                  <a:t> </a:t>
                </a:r>
                <a:r>
                  <a:rPr lang="ja-JP" altLang="en-US" dirty="0"/>
                  <a:t>となる</a:t>
                </a:r>
                <a:endParaRPr lang="en-US" altLang="ja-JP" dirty="0"/>
              </a:p>
              <a:p>
                <a:endParaRPr lang="ja-JP" altLang="en-US" dirty="0"/>
              </a:p>
            </p:txBody>
          </p:sp>
        </mc:Choice>
        <mc:Fallback xmlns="">
          <p:sp>
            <p:nvSpPr>
              <p:cNvPr id="4" name="コンテンツ プレースホルダー 3">
                <a:extLst>
                  <a:ext uri="{FF2B5EF4-FFF2-40B4-BE49-F238E27FC236}">
                    <a16:creationId xmlns:a16="http://schemas.microsoft.com/office/drawing/2014/main" id="{BAB9AFBF-8C76-43BF-A0B1-84A794BEF90C}"/>
                  </a:ext>
                </a:extLst>
              </p:cNvPr>
              <p:cNvSpPr>
                <a:spLocks noGrp="1" noRot="1" noChangeAspect="1" noMove="1" noResize="1" noEditPoints="1" noAdjustHandles="1" noChangeArrowheads="1" noChangeShapeType="1" noTextEdit="1"/>
              </p:cNvSpPr>
              <p:nvPr>
                <p:ph idx="1"/>
              </p:nvPr>
            </p:nvSpPr>
            <p:spPr>
              <a:blipFill>
                <a:blip r:embed="rId2"/>
                <a:stretch>
                  <a:fillRect l="-706" t="-1476"/>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6C9B2055-3BEF-49CD-B2DE-07B023A3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57" y="4861704"/>
            <a:ext cx="1440000" cy="1440000"/>
          </a:xfrm>
          <a:prstGeom prst="rect">
            <a:avLst/>
          </a:prstGeom>
          <a:ln w="19050">
            <a:solidFill>
              <a:schemeClr val="bg1">
                <a:lumMod val="50000"/>
              </a:schemeClr>
            </a:solidFill>
          </a:ln>
        </p:spPr>
      </p:pic>
      <p:sp>
        <p:nvSpPr>
          <p:cNvPr id="19" name="矢印: 右 18">
            <a:extLst>
              <a:ext uri="{FF2B5EF4-FFF2-40B4-BE49-F238E27FC236}">
                <a16:creationId xmlns:a16="http://schemas.microsoft.com/office/drawing/2014/main" id="{A244958C-119A-4913-A1F3-07F4D8782FD2}"/>
              </a:ext>
            </a:extLst>
          </p:cNvPr>
          <p:cNvSpPr/>
          <p:nvPr/>
        </p:nvSpPr>
        <p:spPr>
          <a:xfrm>
            <a:off x="2578568" y="5355460"/>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432717F-769D-4BFC-A366-6D3099E51A43}"/>
              </a:ext>
            </a:extLst>
          </p:cNvPr>
          <p:cNvSpPr txBox="1"/>
          <p:nvPr/>
        </p:nvSpPr>
        <p:spPr>
          <a:xfrm>
            <a:off x="1112103" y="2714306"/>
            <a:ext cx="1023365" cy="338554"/>
          </a:xfrm>
          <a:prstGeom prst="rect">
            <a:avLst/>
          </a:prstGeom>
          <a:noFill/>
        </p:spPr>
        <p:txBody>
          <a:bodyPr wrap="square" rtlCol="0">
            <a:spAutoFit/>
          </a:bodyPr>
          <a:lstStyle/>
          <a:p>
            <a:r>
              <a:rPr kumimoji="1" lang="ja-JP" altLang="en-US" sz="1600" dirty="0"/>
              <a:t>捕捉結果</a:t>
            </a:r>
          </a:p>
        </p:txBody>
      </p:sp>
      <p:sp>
        <p:nvSpPr>
          <p:cNvPr id="21" name="テキスト ボックス 20">
            <a:extLst>
              <a:ext uri="{FF2B5EF4-FFF2-40B4-BE49-F238E27FC236}">
                <a16:creationId xmlns:a16="http://schemas.microsoft.com/office/drawing/2014/main" id="{BEE6E780-E3F8-476F-BE0F-490D6922E9DF}"/>
              </a:ext>
            </a:extLst>
          </p:cNvPr>
          <p:cNvSpPr txBox="1"/>
          <p:nvPr/>
        </p:nvSpPr>
        <p:spPr>
          <a:xfrm>
            <a:off x="3331333" y="2714306"/>
            <a:ext cx="1106243" cy="338554"/>
          </a:xfrm>
          <a:prstGeom prst="rect">
            <a:avLst/>
          </a:prstGeom>
          <a:noFill/>
        </p:spPr>
        <p:txBody>
          <a:bodyPr wrap="square" rtlCol="0">
            <a:spAutoFit/>
          </a:bodyPr>
          <a:lstStyle/>
          <a:p>
            <a:r>
              <a:rPr kumimoji="1" lang="ja-JP" altLang="en-US" sz="1600" dirty="0"/>
              <a:t>復調結果</a:t>
            </a:r>
          </a:p>
        </p:txBody>
      </p:sp>
      <p:pic>
        <p:nvPicPr>
          <p:cNvPr id="22" name="図 21">
            <a:extLst>
              <a:ext uri="{FF2B5EF4-FFF2-40B4-BE49-F238E27FC236}">
                <a16:creationId xmlns:a16="http://schemas.microsoft.com/office/drawing/2014/main" id="{3B6D4FE7-B425-4CFA-BEB1-0132D14434BF}"/>
              </a:ext>
            </a:extLst>
          </p:cNvPr>
          <p:cNvPicPr>
            <a:picLocks noChangeAspect="1"/>
          </p:cNvPicPr>
          <p:nvPr/>
        </p:nvPicPr>
        <p:blipFill rotWithShape="1">
          <a:blip r:embed="rId4">
            <a:extLst>
              <a:ext uri="{28A0092B-C50C-407E-A947-70E740481C1C}">
                <a14:useLocalDpi xmlns:a14="http://schemas.microsoft.com/office/drawing/2010/main" val="0"/>
              </a:ext>
            </a:extLst>
          </a:blip>
          <a:srcRect l="25617" t="14874" r="11101" b="21454"/>
          <a:stretch/>
        </p:blipFill>
        <p:spPr>
          <a:xfrm>
            <a:off x="862685" y="3115230"/>
            <a:ext cx="1431166" cy="1440000"/>
          </a:xfrm>
          <a:prstGeom prst="rect">
            <a:avLst/>
          </a:prstGeom>
          <a:ln w="19050">
            <a:solidFill>
              <a:schemeClr val="bg1">
                <a:lumMod val="50000"/>
              </a:schemeClr>
            </a:solidFill>
          </a:ln>
        </p:spPr>
      </p:pic>
      <p:pic>
        <p:nvPicPr>
          <p:cNvPr id="23" name="図 22">
            <a:extLst>
              <a:ext uri="{FF2B5EF4-FFF2-40B4-BE49-F238E27FC236}">
                <a16:creationId xmlns:a16="http://schemas.microsoft.com/office/drawing/2014/main" id="{8450532E-2FCB-456A-9B72-33BBE7991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457" y="3109707"/>
            <a:ext cx="1431166" cy="1440000"/>
          </a:xfrm>
          <a:prstGeom prst="rect">
            <a:avLst/>
          </a:prstGeom>
          <a:ln w="19050">
            <a:solidFill>
              <a:schemeClr val="bg1">
                <a:lumMod val="50000"/>
              </a:schemeClr>
            </a:solidFill>
          </a:ln>
        </p:spPr>
      </p:pic>
      <p:sp>
        <p:nvSpPr>
          <p:cNvPr id="24" name="矢印: 右 23">
            <a:extLst>
              <a:ext uri="{FF2B5EF4-FFF2-40B4-BE49-F238E27FC236}">
                <a16:creationId xmlns:a16="http://schemas.microsoft.com/office/drawing/2014/main" id="{DAC10BD4-3017-4871-BC4F-E4C1C7FD6964}"/>
              </a:ext>
            </a:extLst>
          </p:cNvPr>
          <p:cNvSpPr/>
          <p:nvPr/>
        </p:nvSpPr>
        <p:spPr>
          <a:xfrm>
            <a:off x="2574151" y="3603463"/>
            <a:ext cx="265722" cy="452487"/>
          </a:xfrm>
          <a:prstGeom prst="rightArrow">
            <a:avLst>
              <a:gd name="adj1" fmla="val 36899"/>
              <a:gd name="adj2" fmla="val 53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スライド番号プレースホルダー 2">
            <a:extLst>
              <a:ext uri="{FF2B5EF4-FFF2-40B4-BE49-F238E27FC236}">
                <a16:creationId xmlns:a16="http://schemas.microsoft.com/office/drawing/2014/main" id="{5A8FA0A2-3B12-4286-B0E5-5C704166767D}"/>
              </a:ext>
            </a:extLst>
          </p:cNvPr>
          <p:cNvSpPr>
            <a:spLocks noGrp="1"/>
          </p:cNvSpPr>
          <p:nvPr>
            <p:ph type="sldNum" sz="quarter" idx="12"/>
          </p:nvPr>
        </p:nvSpPr>
        <p:spPr>
          <a:xfrm>
            <a:off x="6537968" y="0"/>
            <a:ext cx="2057400" cy="365125"/>
          </a:xfrm>
        </p:spPr>
        <p:txBody>
          <a:bodyPr/>
          <a:lstStyle/>
          <a:p>
            <a:fld id="{4611F9C2-6641-4325-A1B0-8726CAAFC082}" type="slidenum">
              <a:rPr kumimoji="1" lang="ja-JP" altLang="en-US" smtClean="0"/>
              <a:pPr/>
              <a:t>35</a:t>
            </a:fld>
            <a:endParaRPr kumimoji="1" lang="ja-JP" altLang="en-US" dirty="0"/>
          </a:p>
        </p:txBody>
      </p:sp>
      <p:pic>
        <p:nvPicPr>
          <p:cNvPr id="3" name="図 2">
            <a:extLst>
              <a:ext uri="{FF2B5EF4-FFF2-40B4-BE49-F238E27FC236}">
                <a16:creationId xmlns:a16="http://schemas.microsoft.com/office/drawing/2014/main" id="{AAF3284B-635A-46AE-AF50-2B6E4B53AA1F}"/>
              </a:ext>
            </a:extLst>
          </p:cNvPr>
          <p:cNvPicPr>
            <a:picLocks noChangeAspect="1"/>
          </p:cNvPicPr>
          <p:nvPr/>
        </p:nvPicPr>
        <p:blipFill rotWithShape="1">
          <a:blip r:embed="rId6">
            <a:extLst>
              <a:ext uri="{28A0092B-C50C-407E-A947-70E740481C1C}">
                <a14:useLocalDpi xmlns:a14="http://schemas.microsoft.com/office/drawing/2010/main" val="0"/>
              </a:ext>
            </a:extLst>
          </a:blip>
          <a:srcRect t="10362" r="33663"/>
          <a:stretch/>
        </p:blipFill>
        <p:spPr>
          <a:xfrm>
            <a:off x="4925208" y="3069307"/>
            <a:ext cx="3960000" cy="3306731"/>
          </a:xfrm>
          <a:prstGeom prst="rect">
            <a:avLst/>
          </a:prstGeom>
        </p:spPr>
      </p:pic>
      <p:pic>
        <p:nvPicPr>
          <p:cNvPr id="8" name="図 7">
            <a:extLst>
              <a:ext uri="{FF2B5EF4-FFF2-40B4-BE49-F238E27FC236}">
                <a16:creationId xmlns:a16="http://schemas.microsoft.com/office/drawing/2014/main" id="{4C4234B1-7F9C-491B-ADFE-CB3EE68345DD}"/>
              </a:ext>
            </a:extLst>
          </p:cNvPr>
          <p:cNvPicPr>
            <a:picLocks noChangeAspect="1"/>
          </p:cNvPicPr>
          <p:nvPr/>
        </p:nvPicPr>
        <p:blipFill rotWithShape="1">
          <a:blip r:embed="rId7">
            <a:extLst>
              <a:ext uri="{28A0092B-C50C-407E-A947-70E740481C1C}">
                <a14:useLocalDpi xmlns:a14="http://schemas.microsoft.com/office/drawing/2010/main" val="0"/>
              </a:ext>
            </a:extLst>
          </a:blip>
          <a:srcRect l="24560" t="15146" r="9687" b="19137"/>
          <a:stretch/>
        </p:blipFill>
        <p:spPr>
          <a:xfrm>
            <a:off x="858268" y="4862470"/>
            <a:ext cx="1440000" cy="1439232"/>
          </a:xfrm>
          <a:prstGeom prst="rect">
            <a:avLst/>
          </a:prstGeom>
          <a:ln w="19050">
            <a:solidFill>
              <a:schemeClr val="bg1">
                <a:lumMod val="50000"/>
              </a:schemeClr>
            </a:solidFill>
          </a:ln>
        </p:spPr>
      </p:pic>
    </p:spTree>
    <p:extLst>
      <p:ext uri="{BB962C8B-B14F-4D97-AF65-F5344CB8AC3E}">
        <p14:creationId xmlns:p14="http://schemas.microsoft.com/office/powerpoint/2010/main" val="216537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36</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従来の捕捉手法</a:t>
            </a:r>
            <a:endParaRPr lang="en-US" altLang="ja-JP" dirty="0"/>
          </a:p>
          <a:p>
            <a:pPr lvl="1"/>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今までの捕捉は撮影順に行っていたため、　　　　　　　　　　　それを</a:t>
            </a:r>
            <a:r>
              <a:rPr lang="ja-JP" altLang="en-US" b="1" dirty="0"/>
              <a:t>逆順</a:t>
            </a:r>
            <a:r>
              <a:rPr lang="ja-JP" altLang="en-US" dirty="0"/>
              <a:t>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lang="ja-JP" altLang="en-US" dirty="0"/>
              <a:t>新規手法</a:t>
            </a:r>
            <a:r>
              <a:rPr kumimoji="1" lang="ja-JP" altLang="en-US" dirty="0"/>
              <a:t>：撮影順で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C6FA466-B55E-4CA3-8DB3-9A1BEF591C59}"/>
              </a:ext>
            </a:extLst>
          </p:cNvPr>
          <p:cNvSpPr>
            <a:spLocks noGrp="1"/>
          </p:cNvSpPr>
          <p:nvPr>
            <p:ph idx="1"/>
          </p:nvPr>
        </p:nvSpPr>
        <p:spPr>
          <a:xfrm>
            <a:off x="258792" y="805776"/>
            <a:ext cx="8626416" cy="6052223"/>
          </a:xfrm>
        </p:spPr>
        <p:txBody>
          <a:bodyPr/>
          <a:lstStyle/>
          <a:p>
            <a:r>
              <a:rPr kumimoji="1" lang="ja-JP" altLang="en-US" dirty="0"/>
              <a:t>修士中間発表</a:t>
            </a:r>
            <a:endParaRPr kumimoji="1" lang="en-US" altLang="ja-JP" dirty="0"/>
          </a:p>
          <a:p>
            <a:pPr lvl="1"/>
            <a:r>
              <a:rPr lang="en-US" altLang="ja-JP" dirty="0"/>
              <a:t>LED</a:t>
            </a:r>
            <a:r>
              <a:rPr lang="ja-JP" altLang="en-US" dirty="0"/>
              <a:t>位置補正の自動化は平均フレーム数の増加につながるの？</a:t>
            </a:r>
            <a:endParaRPr lang="en-US" altLang="ja-JP" dirty="0"/>
          </a:p>
          <a:p>
            <a:pPr marL="457200" lvl="1" indent="0">
              <a:buNone/>
            </a:pPr>
            <a:r>
              <a:rPr kumimoji="1" lang="ja-JP" altLang="en-US" dirty="0"/>
              <a:t>⇒補正が完璧にできると仮定しているので、実用段階を考えるなら　自動化が必要という考え。</a:t>
            </a:r>
            <a:endParaRPr lang="en-US" altLang="ja-JP" dirty="0"/>
          </a:p>
          <a:p>
            <a:pPr marL="0" indent="0">
              <a:buNone/>
            </a:pPr>
            <a:endParaRPr kumimoji="1" lang="en-US" altLang="ja-JP" dirty="0"/>
          </a:p>
          <a:p>
            <a:r>
              <a:rPr lang="en-US" altLang="ja-JP" dirty="0"/>
              <a:t>ICETC</a:t>
            </a:r>
            <a:r>
              <a:rPr lang="ja-JP" altLang="en-US" dirty="0"/>
              <a:t>発表</a:t>
            </a:r>
            <a:endParaRPr lang="en-US" altLang="ja-JP" dirty="0"/>
          </a:p>
          <a:p>
            <a:pPr lvl="1"/>
            <a:r>
              <a:rPr lang="ja-JP" altLang="en-US" dirty="0"/>
              <a:t>送信機は新たに設置する必要がある？</a:t>
            </a:r>
            <a:endParaRPr lang="en-US" altLang="ja-JP" dirty="0"/>
          </a:p>
          <a:p>
            <a:pPr marL="457200" lvl="1" indent="0">
              <a:buNone/>
            </a:pPr>
            <a:r>
              <a:rPr lang="ja-JP" altLang="en-US" dirty="0"/>
              <a:t>⇒交差点や歩行者信号などが使える。　　　　　　　　　　　　　　路上以外にも工場の運搬ロボットなどへの応用も期待できる。</a:t>
            </a:r>
            <a:endParaRPr lang="en-US" altLang="ja-JP" dirty="0"/>
          </a:p>
          <a:p>
            <a:pPr lvl="1"/>
            <a:r>
              <a:rPr lang="ja-JP" altLang="en-US" dirty="0"/>
              <a:t>車両の速度を上げると必要な平均フレーム数は変わる？</a:t>
            </a:r>
            <a:endParaRPr lang="en-US" altLang="ja-JP" dirty="0"/>
          </a:p>
          <a:p>
            <a:pPr marL="457200" lvl="1" indent="0">
              <a:buNone/>
            </a:pPr>
            <a:r>
              <a:rPr lang="ja-JP" altLang="en-US" dirty="0"/>
              <a:t>⇒減る。ノイズの位置が大きくずれる分、平均したときにノイズが　小さくなりやすいと考えられる。</a:t>
            </a:r>
            <a:endParaRPr lang="en-US" altLang="ja-JP" dirty="0"/>
          </a:p>
          <a:p>
            <a:pPr marL="457200" lvl="1" indent="0">
              <a:buNone/>
            </a:pPr>
            <a:r>
              <a:rPr lang="ja-JP" altLang="en-US" dirty="0"/>
              <a:t>車両速度が２倍になっても、撮影速度が２倍になれば　　　　　　　得られる撮影画像はほぼ変化しない。</a:t>
            </a:r>
            <a:endParaRPr lang="en-US" altLang="ja-JP" dirty="0"/>
          </a:p>
          <a:p>
            <a:pPr marL="457200" lvl="1" indent="0">
              <a:buNone/>
            </a:pPr>
            <a:endParaRPr lang="en-US" altLang="ja-JP" dirty="0"/>
          </a:p>
          <a:p>
            <a:pPr lvl="1"/>
            <a:r>
              <a:rPr kumimoji="1" lang="ja-JP" altLang="en-US" dirty="0"/>
              <a:t>英語発表だったため、質問対応がうまく出来なかった。　　　　　質問の予想と解答の準備が不十分であった。要反省</a:t>
            </a:r>
            <a:endParaRPr kumimoji="1" lang="en-US" altLang="ja-JP" dirty="0"/>
          </a:p>
          <a:p>
            <a:pPr lvl="1"/>
            <a:endParaRPr kumimoji="1" lang="ja-JP" altLang="en-US" dirty="0"/>
          </a:p>
        </p:txBody>
      </p:sp>
      <p:sp>
        <p:nvSpPr>
          <p:cNvPr id="3" name="スライド番号プレースホルダー 2">
            <a:extLst>
              <a:ext uri="{FF2B5EF4-FFF2-40B4-BE49-F238E27FC236}">
                <a16:creationId xmlns:a16="http://schemas.microsoft.com/office/drawing/2014/main" id="{81951923-50CE-49F1-8127-77DB711EA5E1}"/>
              </a:ext>
            </a:extLst>
          </p:cNvPr>
          <p:cNvSpPr>
            <a:spLocks noGrp="1"/>
          </p:cNvSpPr>
          <p:nvPr>
            <p:ph type="sldNum" sz="quarter" idx="12"/>
          </p:nvPr>
        </p:nvSpPr>
        <p:spPr/>
        <p:txBody>
          <a:bodyPr/>
          <a:lstStyle/>
          <a:p>
            <a:fld id="{4611F9C2-6641-4325-A1B0-8726CAAFC082}" type="slidenum">
              <a:rPr kumimoji="1" lang="ja-JP" altLang="en-US" smtClean="0"/>
              <a:pPr/>
              <a:t>37</a:t>
            </a:fld>
            <a:endParaRPr kumimoji="1" lang="ja-JP" altLang="en-US" dirty="0"/>
          </a:p>
        </p:txBody>
      </p:sp>
      <p:sp>
        <p:nvSpPr>
          <p:cNvPr id="4" name="タイトル 3">
            <a:extLst>
              <a:ext uri="{FF2B5EF4-FFF2-40B4-BE49-F238E27FC236}">
                <a16:creationId xmlns:a16="http://schemas.microsoft.com/office/drawing/2014/main" id="{745BAF01-074E-44B6-A3BF-2264D2143EF3}"/>
              </a:ext>
            </a:extLst>
          </p:cNvPr>
          <p:cNvSpPr>
            <a:spLocks noGrp="1"/>
          </p:cNvSpPr>
          <p:nvPr>
            <p:ph type="title"/>
          </p:nvPr>
        </p:nvSpPr>
        <p:spPr/>
        <p:txBody>
          <a:bodyPr/>
          <a:lstStyle/>
          <a:p>
            <a:r>
              <a:rPr kumimoji="1" lang="ja-JP" altLang="en-US" dirty="0"/>
              <a:t>発表の振り返り</a:t>
            </a:r>
          </a:p>
        </p:txBody>
      </p:sp>
    </p:spTree>
    <p:extLst>
      <p:ext uri="{BB962C8B-B14F-4D97-AF65-F5344CB8AC3E}">
        <p14:creationId xmlns:p14="http://schemas.microsoft.com/office/powerpoint/2010/main" val="88277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38</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22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最初と最後を除いた全ての撮影画像で　　　　　　　　　誤りなく送信機を捕捉することができた</a:t>
            </a:r>
            <a:endParaRPr kumimoji="1" lang="en-US" altLang="ja-JP" dirty="0"/>
          </a:p>
          <a:p>
            <a:endParaRPr lang="en-US" altLang="ja-JP" dirty="0"/>
          </a:p>
          <a:p>
            <a:r>
              <a:rPr kumimoji="1" lang="ja-JP" altLang="en-US" dirty="0"/>
              <a:t>捕捉した画像から復調を行い、　　　　　　　　　　　　エラーフリーを達成した</a:t>
            </a:r>
            <a:endParaRPr kumimoji="1" lang="en-US" altLang="ja-JP" dirty="0"/>
          </a:p>
          <a:p>
            <a:endParaRPr lang="en-US" altLang="ja-JP" dirty="0"/>
          </a:p>
          <a:p>
            <a:r>
              <a:rPr kumimoji="1" lang="ja-JP" altLang="en-US" dirty="0"/>
              <a:t>今回は</a:t>
            </a:r>
            <a:r>
              <a:rPr kumimoji="1" lang="en-US" altLang="ja-JP" dirty="0"/>
              <a:t>32</a:t>
            </a:r>
            <a:r>
              <a:rPr lang="ja-JP" altLang="en-US" dirty="0"/>
              <a:t>フレーム</a:t>
            </a:r>
            <a:r>
              <a:rPr kumimoji="1" lang="ja-JP" altLang="en-US" dirty="0"/>
              <a:t>の信号を　　　　　　　　　　　　　　　繰り返し送信しているので、　　　　　　　　　　　　　通信したデータ量は以下の通り</a:t>
            </a:r>
            <a:r>
              <a:rPr kumimoji="1" lang="en-US" altLang="ja-JP" dirty="0"/>
              <a:t>256[bit/frame]×32[frame]=8192[bit]</a:t>
            </a:r>
            <a:endParaRPr lang="en-US" altLang="ja-JP" dirty="0"/>
          </a:p>
          <a:p>
            <a:endParaRPr kumimoji="1" lang="en-US" altLang="ja-JP" dirty="0"/>
          </a:p>
          <a:p>
            <a:r>
              <a:rPr lang="ja-JP" altLang="en-US" dirty="0"/>
              <a:t>撮影時間は </a:t>
            </a:r>
            <a:r>
              <a:rPr lang="en-US" altLang="ja-JP" dirty="0"/>
              <a:t>80[frame] / 2000[frame/sec] = 0.04[sec]</a:t>
            </a:r>
          </a:p>
          <a:p>
            <a:endParaRPr kumimoji="1" lang="en-US" altLang="ja-JP" dirty="0"/>
          </a:p>
        </p:txBody>
      </p:sp>
      <p:pic>
        <p:nvPicPr>
          <p:cNvPr id="5" name="図 4">
            <a:extLst>
              <a:ext uri="{FF2B5EF4-FFF2-40B4-BE49-F238E27FC236}">
                <a16:creationId xmlns:a16="http://schemas.microsoft.com/office/drawing/2014/main" id="{86A775BE-7B2D-460D-8914-28B9D056680F}"/>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r="43961"/>
          <a:stretch/>
        </p:blipFill>
        <p:spPr>
          <a:xfrm>
            <a:off x="5435836" y="1521892"/>
            <a:ext cx="3449370" cy="3275037"/>
          </a:xfrm>
          <a:prstGeom prst="rect">
            <a:avLst/>
          </a:prstGeom>
        </p:spPr>
      </p:pic>
    </p:spTree>
    <p:extLst>
      <p:ext uri="{BB962C8B-B14F-4D97-AF65-F5344CB8AC3E}">
        <p14:creationId xmlns:p14="http://schemas.microsoft.com/office/powerpoint/2010/main" val="110227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39</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研究モデル</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35470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40</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41</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42</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43</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75" y="2363856"/>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95" y="2782865"/>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103311" y="3859970"/>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098405" y="2743234"/>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092692" y="5300241"/>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217631" y="439675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217631" y="313065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217631" y="53397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44</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6712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grpSp>
        <p:nvGrpSpPr>
          <p:cNvPr id="33" name="グループ化 32">
            <a:extLst>
              <a:ext uri="{FF2B5EF4-FFF2-40B4-BE49-F238E27FC236}">
                <a16:creationId xmlns:a16="http://schemas.microsoft.com/office/drawing/2014/main" id="{EBC4907B-42E3-D198-8980-8416E5EBAD52}"/>
              </a:ext>
            </a:extLst>
          </p:cNvPr>
          <p:cNvGrpSpPr/>
          <p:nvPr/>
        </p:nvGrpSpPr>
        <p:grpSpPr>
          <a:xfrm>
            <a:off x="353142" y="3429000"/>
            <a:ext cx="8437716" cy="2114753"/>
            <a:chOff x="350857" y="828482"/>
            <a:chExt cx="8437716" cy="2114753"/>
          </a:xfrm>
        </p:grpSpPr>
        <p:sp>
          <p:nvSpPr>
            <p:cNvPr id="35" name="四角形: 角を丸くする 34">
              <a:extLst>
                <a:ext uri="{FF2B5EF4-FFF2-40B4-BE49-F238E27FC236}">
                  <a16:creationId xmlns:a16="http://schemas.microsoft.com/office/drawing/2014/main" id="{4F9D0370-BDB6-5420-BF06-4019E7032C4B}"/>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36" name="グループ化 35">
              <a:extLst>
                <a:ext uri="{FF2B5EF4-FFF2-40B4-BE49-F238E27FC236}">
                  <a16:creationId xmlns:a16="http://schemas.microsoft.com/office/drawing/2014/main" id="{2B3426C1-F3D3-2D18-EF9A-D8A2610877BD}"/>
                </a:ext>
              </a:extLst>
            </p:cNvPr>
            <p:cNvGrpSpPr/>
            <p:nvPr/>
          </p:nvGrpSpPr>
          <p:grpSpPr>
            <a:xfrm>
              <a:off x="350857" y="1060225"/>
              <a:ext cx="7910675" cy="1883010"/>
              <a:chOff x="468985" y="1364926"/>
              <a:chExt cx="7518509" cy="1573316"/>
            </a:xfrm>
          </p:grpSpPr>
          <p:sp>
            <p:nvSpPr>
              <p:cNvPr id="37" name="テキスト ボックス 36">
                <a:extLst>
                  <a:ext uri="{FF2B5EF4-FFF2-40B4-BE49-F238E27FC236}">
                    <a16:creationId xmlns:a16="http://schemas.microsoft.com/office/drawing/2014/main" id="{126269F3-0FD5-8962-AB0B-2E1E50148347}"/>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8" name="テキスト ボックス 37">
                <a:extLst>
                  <a:ext uri="{FF2B5EF4-FFF2-40B4-BE49-F238E27FC236}">
                    <a16:creationId xmlns:a16="http://schemas.microsoft.com/office/drawing/2014/main" id="{120085D3-E073-86A2-32AD-F1D602A1F672}"/>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a:xfrm>
            <a:off x="258792" y="805776"/>
            <a:ext cx="8626416" cy="5760124"/>
          </a:xfrm>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b="1" dirty="0"/>
              <a:t>研究内容</a:t>
            </a:r>
            <a:endParaRPr lang="en-US" altLang="ja-JP" b="1" dirty="0"/>
          </a:p>
          <a:p>
            <a:r>
              <a:rPr lang="ja-JP" altLang="en-US" dirty="0"/>
              <a:t>捕捉アルゴリズムの検討</a:t>
            </a:r>
            <a:endParaRPr lang="en-US" altLang="ja-JP" dirty="0"/>
          </a:p>
          <a:p>
            <a:pPr lvl="1"/>
            <a:r>
              <a:rPr lang="ja-JP" altLang="en-US" dirty="0"/>
              <a:t>時空間勾配と送信機位置補正を用いた捕捉手法</a:t>
            </a:r>
            <a:endParaRPr lang="en-US" altLang="ja-JP" dirty="0"/>
          </a:p>
          <a:p>
            <a:pPr marL="457200" lvl="1" indent="0">
              <a:buNone/>
            </a:pPr>
            <a:r>
              <a:rPr lang="ja-JP" altLang="en-US" dirty="0"/>
              <a:t> </a:t>
            </a:r>
            <a:endParaRPr lang="en-US" altLang="ja-JP" dirty="0"/>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a:p>
            <a:pPr lvl="1"/>
            <a:endParaRPr lang="en-US" altLang="ja-JP" dirty="0"/>
          </a:p>
          <a:p>
            <a:pPr marL="0" indent="0">
              <a:buNone/>
            </a:pPr>
            <a:r>
              <a:rPr lang="ja-JP" altLang="en-US" b="1" dirty="0"/>
              <a:t>経過</a:t>
            </a:r>
            <a:endParaRPr lang="en-US" altLang="ja-JP" b="1" dirty="0"/>
          </a:p>
          <a:p>
            <a:r>
              <a:rPr lang="ja-JP" altLang="en-US" dirty="0"/>
              <a:t>機械学習を用いた捕捉手法の検討</a:t>
            </a:r>
            <a:endParaRPr lang="en-US" altLang="ja-JP" dirty="0"/>
          </a:p>
          <a:p>
            <a:r>
              <a:rPr lang="ja-JP" altLang="en-US" dirty="0"/>
              <a:t>就活</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319298"/>
            <a:ext cx="8148320" cy="64920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車両と側方の送信機との可視光通信の実現</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8586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628851"/>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送信機は点滅しているため，大きな時間勾配を持つ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555186"/>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628851"/>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557647"/>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765936"/>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934851"/>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4446120"/>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628851"/>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863647"/>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5169647"/>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5229972"/>
            <a:ext cx="1533288" cy="338554"/>
          </a:xfrm>
          <a:prstGeom prst="rect">
            <a:avLst/>
          </a:prstGeom>
          <a:noFill/>
        </p:spPr>
        <p:txBody>
          <a:bodyPr wrap="square" rtlCol="0">
            <a:spAutoFit/>
          </a:bodyPr>
          <a:lstStyle/>
          <a:p>
            <a:r>
              <a:rPr kumimoji="1" lang="ja-JP" altLang="en-US" sz="1600" b="1" dirty="0"/>
              <a:t>輝度値が変化</a:t>
            </a:r>
          </a:p>
        </p:txBody>
      </p:sp>
      <p:sp>
        <p:nvSpPr>
          <p:cNvPr id="17" name="テキスト ボックス 16">
            <a:extLst>
              <a:ext uri="{FF2B5EF4-FFF2-40B4-BE49-F238E27FC236}">
                <a16:creationId xmlns:a16="http://schemas.microsoft.com/office/drawing/2014/main" id="{C70AD9E1-E823-6060-3FE9-2857F248087F}"/>
              </a:ext>
            </a:extLst>
          </p:cNvPr>
          <p:cNvSpPr txBox="1"/>
          <p:nvPr/>
        </p:nvSpPr>
        <p:spPr>
          <a:xfrm>
            <a:off x="2267832"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撮影画像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
        <p:nvSpPr>
          <p:cNvPr id="19" name="テキスト ボックス 18">
            <a:extLst>
              <a:ext uri="{FF2B5EF4-FFF2-40B4-BE49-F238E27FC236}">
                <a16:creationId xmlns:a16="http://schemas.microsoft.com/office/drawing/2014/main" id="{2697504D-04C4-F34D-9F60-46A78D849982}"/>
              </a:ext>
            </a:extLst>
          </p:cNvPr>
          <p:cNvSpPr txBox="1"/>
          <p:nvPr/>
        </p:nvSpPr>
        <p:spPr>
          <a:xfrm>
            <a:off x="5298468" y="3952698"/>
            <a:ext cx="1440000" cy="2554545"/>
          </a:xfrm>
          <a:prstGeom prst="rect">
            <a:avLst/>
          </a:prstGeom>
          <a:noFill/>
          <a:ln>
            <a:solidFill>
              <a:schemeClr val="tx1">
                <a:lumMod val="75000"/>
                <a:lumOff val="25000"/>
              </a:schemeClr>
            </a:solidFill>
          </a:ln>
        </p:spPr>
        <p:txBody>
          <a:bodyPr wrap="square" rtlCol="0">
            <a:spAutoFit/>
          </a:bodyPr>
          <a:lstStyle/>
          <a:p>
            <a:pPr algn="ctr"/>
            <a:r>
              <a:rPr kumimoji="1" lang="ja-JP" altLang="en-US" sz="1600" b="1" dirty="0">
                <a:solidFill>
                  <a:schemeClr val="tx1">
                    <a:lumMod val="75000"/>
                    <a:lumOff val="25000"/>
                  </a:schemeClr>
                </a:solidFill>
              </a:rPr>
              <a:t>処理後の画像</a:t>
            </a:r>
            <a:endParaRPr kumimoji="1" lang="en-US" altLang="ja-JP" sz="1600" b="1" dirty="0">
              <a:solidFill>
                <a:schemeClr val="tx1">
                  <a:lumMod val="75000"/>
                  <a:lumOff val="25000"/>
                </a:schemeClr>
              </a:solidFill>
            </a:endParaRPr>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en-US" altLang="ja-JP" sz="1600" b="1" dirty="0"/>
          </a:p>
          <a:p>
            <a:pPr algn="ctr"/>
            <a:endParaRPr kumimoji="1" lang="ja-JP" altLang="en-US" sz="1600" b="1" dirty="0"/>
          </a:p>
        </p:txBody>
      </p:sp>
    </p:spTree>
    <p:extLst>
      <p:ext uri="{BB962C8B-B14F-4D97-AF65-F5344CB8AC3E}">
        <p14:creationId xmlns:p14="http://schemas.microsoft.com/office/powerpoint/2010/main" val="38224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61026"/>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20903</TotalTime>
  <Words>2897</Words>
  <Application>Microsoft Office PowerPoint</Application>
  <PresentationFormat>画面に合わせる (4:3)</PresentationFormat>
  <Paragraphs>560</Paragraphs>
  <Slides>45</Slides>
  <Notes>13</Notes>
  <HiddenSlides>11</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游ゴシック</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研究モデル</vt:lpstr>
      <vt:lpstr>研究課題</vt:lpstr>
      <vt:lpstr>研究目的と内容</vt:lpstr>
      <vt:lpstr>可視光通信のシステムモデル</vt:lpstr>
      <vt:lpstr>空間-時間勾配</vt:lpstr>
      <vt:lpstr>特徴量の調査</vt:lpstr>
      <vt:lpstr>LED送信機の位置補正</vt:lpstr>
      <vt:lpstr>空間-時間勾配散布図</vt:lpstr>
      <vt:lpstr>LED送信機の捕捉手法</vt:lpstr>
      <vt:lpstr>捕捉手法の課題</vt:lpstr>
      <vt:lpstr>機械学習を用いた閾値設定</vt:lpstr>
      <vt:lpstr>機械学習による判定</vt:lpstr>
      <vt:lpstr>機械学習の結果</vt:lpstr>
      <vt:lpstr>機械学習の精度向上に向けて</vt:lpstr>
      <vt:lpstr>まとめと課題</vt:lpstr>
      <vt:lpstr>捕捉スライド</vt:lpstr>
      <vt:lpstr>先行研究：空間-時間勾配散布図</vt:lpstr>
      <vt:lpstr>空間-時間勾配散布図(64bitアレイ)</vt:lpstr>
      <vt:lpstr>閾値決定について</vt:lpstr>
      <vt:lpstr>先行研究と提案手法との比較</vt:lpstr>
      <vt:lpstr>t=n における空間-時間勾配の導出について</vt:lpstr>
      <vt:lpstr>空間-時間勾配の導出</vt:lpstr>
      <vt:lpstr>空間-時間勾配の導出</vt:lpstr>
      <vt:lpstr>PowerPoint プレゼンテーション</vt:lpstr>
      <vt:lpstr>研究課題</vt:lpstr>
      <vt:lpstr>実験内容</vt:lpstr>
      <vt:lpstr>実験風景</vt:lpstr>
      <vt:lpstr>時空間画像と時空間断面画像</vt:lpstr>
      <vt:lpstr>空間-時間勾配散布図と閾値の決定</vt:lpstr>
      <vt:lpstr>閾値の決定</vt:lpstr>
      <vt:lpstr>LED捕捉結果</vt:lpstr>
      <vt:lpstr>復調結果</vt:lpstr>
      <vt:lpstr>捕捉手法の改善</vt:lpstr>
      <vt:lpstr>発表の振り返り</vt:lpstr>
      <vt:lpstr>捕捉手法改善結果</vt:lpstr>
      <vt:lpstr>実験内容</vt:lpstr>
      <vt:lpstr>実験風景</vt:lpstr>
      <vt:lpstr>先行研究：特徴量の調査</vt:lpstr>
      <vt:lpstr>空間-時間勾配</vt:lpstr>
      <vt:lpstr>LED及び背景の時間-空間勾配散布図の作成</vt:lpstr>
      <vt:lpstr>LED捕捉成功率と平均フレーム数の関係</vt:lpstr>
      <vt:lpstr>今後の展開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NAKAMURA Kento</cp:lastModifiedBy>
  <cp:revision>59</cp:revision>
  <dcterms:created xsi:type="dcterms:W3CDTF">2021-06-04T04:13:52Z</dcterms:created>
  <dcterms:modified xsi:type="dcterms:W3CDTF">2022-05-06T03:09:08Z</dcterms:modified>
</cp:coreProperties>
</file>